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 id="2147483713" r:id="rId6"/>
  </p:sldMasterIdLst>
  <p:notesMasterIdLst>
    <p:notesMasterId r:id="rId39"/>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x="9144000" cy="6858000" type="screen4x3"/>
  <p:notesSz cx="6805613" cy="99441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157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7"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pPr algn="ctr"/>
            <a:r>
              <a:rPr lang="fr-BE" sz="4400" b="0" strike="noStrike" spc="-1">
                <a:latin typeface="Arial"/>
              </a:rPr>
              <a:t>Cliquez pour déplacer la diapo</a:t>
            </a:r>
          </a:p>
        </p:txBody>
      </p:sp>
      <p:sp>
        <p:nvSpPr>
          <p:cNvPr id="248" name="PlaceHolder 2"/>
          <p:cNvSpPr>
            <a:spLocks noGrp="1"/>
          </p:cNvSpPr>
          <p:nvPr>
            <p:ph type="body"/>
          </p:nvPr>
        </p:nvSpPr>
        <p:spPr>
          <a:xfrm>
            <a:off x="756000" y="5078520"/>
            <a:ext cx="6047640" cy="4811040"/>
          </a:xfrm>
          <a:prstGeom prst="rect">
            <a:avLst/>
          </a:prstGeom>
        </p:spPr>
        <p:txBody>
          <a:bodyPr lIns="0" tIns="0" rIns="0" bIns="0">
            <a:noAutofit/>
          </a:bodyPr>
          <a:lstStyle/>
          <a:p>
            <a:r>
              <a:rPr lang="fr-BE" sz="2000" b="0" strike="noStrike" spc="-1">
                <a:latin typeface="Arial"/>
              </a:rPr>
              <a:t>Cliquez pour modifier le format des notes</a:t>
            </a:r>
          </a:p>
        </p:txBody>
      </p:sp>
      <p:sp>
        <p:nvSpPr>
          <p:cNvPr id="249" name="PlaceHolder 3"/>
          <p:cNvSpPr>
            <a:spLocks noGrp="1"/>
          </p:cNvSpPr>
          <p:nvPr>
            <p:ph type="hdr"/>
          </p:nvPr>
        </p:nvSpPr>
        <p:spPr>
          <a:xfrm>
            <a:off x="0" y="0"/>
            <a:ext cx="3280680" cy="534240"/>
          </a:xfrm>
          <a:prstGeom prst="rect">
            <a:avLst/>
          </a:prstGeom>
        </p:spPr>
        <p:txBody>
          <a:bodyPr lIns="0" tIns="0" rIns="0" bIns="0">
            <a:noAutofit/>
          </a:bodyPr>
          <a:lstStyle/>
          <a:p>
            <a:r>
              <a:rPr lang="fr-BE" sz="1400" b="0" strike="noStrike" spc="-1">
                <a:latin typeface="Times New Roman"/>
              </a:rPr>
              <a:t>&lt;en-tête&gt;</a:t>
            </a:r>
          </a:p>
        </p:txBody>
      </p:sp>
      <p:sp>
        <p:nvSpPr>
          <p:cNvPr id="250"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fr-BE" sz="1400" b="0" strike="noStrike" spc="-1">
                <a:latin typeface="Times New Roman"/>
              </a:rPr>
              <a:t>&lt;date/heure&gt;</a:t>
            </a:r>
          </a:p>
        </p:txBody>
      </p:sp>
      <p:sp>
        <p:nvSpPr>
          <p:cNvPr id="251" name="PlaceHolder 5"/>
          <p:cNvSpPr>
            <a:spLocks noGrp="1"/>
          </p:cNvSpPr>
          <p:nvPr>
            <p:ph type="ftr"/>
          </p:nvPr>
        </p:nvSpPr>
        <p:spPr>
          <a:xfrm>
            <a:off x="0" y="10157400"/>
            <a:ext cx="3280680" cy="534240"/>
          </a:xfrm>
          <a:prstGeom prst="rect">
            <a:avLst/>
          </a:prstGeom>
        </p:spPr>
        <p:txBody>
          <a:bodyPr lIns="0" tIns="0" rIns="0" bIns="0" anchor="b">
            <a:noAutofit/>
          </a:bodyPr>
          <a:lstStyle/>
          <a:p>
            <a:r>
              <a:rPr lang="fr-BE" sz="1400" b="0" strike="noStrike" spc="-1">
                <a:latin typeface="Times New Roman"/>
              </a:rPr>
              <a:t>&lt;pied de page&gt;</a:t>
            </a:r>
          </a:p>
        </p:txBody>
      </p:sp>
      <p:sp>
        <p:nvSpPr>
          <p:cNvPr id="252"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6A4B0DD7-4B7C-46FA-BF4E-4E0A3248106F}" type="slidenum">
              <a:rPr lang="fr-BE" sz="1400" b="0" strike="noStrike" spc="-1">
                <a:latin typeface="Times New Roman"/>
              </a:rPr>
              <a:t>‹N°›</a:t>
            </a:fld>
            <a:endParaRPr lang="fr-BE"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reseau-prevention-harcelement.be/questions-frequentes-des-parents/a2-que-faire-par-rapport-a-mon-enfant/?utm_source=copy&amp;utm_medium=paste&amp;utm_campaign=copypaste&amp;utm_content=https://www.reseau-prevention-harcelement.be/questions-frequentes-des-parents/a2-que-faire-par-rapport-a-mon-enfant/"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 name="PlaceHolder 1"/>
          <p:cNvSpPr>
            <a:spLocks noGrp="1" noRot="1" noChangeAspect="1"/>
          </p:cNvSpPr>
          <p:nvPr>
            <p:ph type="sldImg"/>
          </p:nvPr>
        </p:nvSpPr>
        <p:spPr>
          <a:xfrm>
            <a:off x="915988" y="744538"/>
            <a:ext cx="4973637" cy="3730625"/>
          </a:xfrm>
          <a:prstGeom prst="rect">
            <a:avLst/>
          </a:prstGeom>
        </p:spPr>
      </p:sp>
      <p:sp>
        <p:nvSpPr>
          <p:cNvPr id="545" name="PlaceHolder 2"/>
          <p:cNvSpPr>
            <a:spLocks noGrp="1"/>
          </p:cNvSpPr>
          <p:nvPr>
            <p:ph type="body"/>
          </p:nvPr>
        </p:nvSpPr>
        <p:spPr>
          <a:xfrm>
            <a:off x="907200" y="4723560"/>
            <a:ext cx="4990320" cy="4474800"/>
          </a:xfrm>
          <a:prstGeom prst="rect">
            <a:avLst/>
          </a:prstGeom>
        </p:spPr>
        <p:txBody>
          <a:bodyPr lIns="0" tIns="0" rIns="0" bIns="0">
            <a:noAutofit/>
          </a:bodyPr>
          <a:lstStyle/>
          <a:p>
            <a:pPr marL="216000" indent="-216000">
              <a:lnSpc>
                <a:spcPct val="100000"/>
              </a:lnSpc>
            </a:pPr>
            <a:r>
              <a:rPr lang="fr-BE" sz="1800" b="0" strike="noStrike" spc="-1">
                <a:solidFill>
                  <a:srgbClr val="000000"/>
                </a:solidFill>
                <a:latin typeface="+mn-lt"/>
                <a:ea typeface="+mn-ea"/>
              </a:rPr>
              <a:t>Ensemble contre le harcèlement dans les groupe d’enfants.</a:t>
            </a:r>
            <a:endParaRPr lang="fr-BE" sz="1800" b="0" strike="noStrike" spc="-1">
              <a:latin typeface="Arial"/>
            </a:endParaRPr>
          </a:p>
        </p:txBody>
      </p:sp>
      <p:sp>
        <p:nvSpPr>
          <p:cNvPr id="546" name="CustomShape 3"/>
          <p:cNvSpPr/>
          <p:nvPr/>
        </p:nvSpPr>
        <p:spPr>
          <a:xfrm>
            <a:off x="3855600" y="9446760"/>
            <a:ext cx="294912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90000"/>
              </a:lnSpc>
            </a:pPr>
            <a:fld id="{5B28EFC0-D10F-4230-BF7F-DCE758F9C31B}" type="slidenum">
              <a:rPr lang="fr-BE" sz="2800" b="0" strike="noStrike" spc="-1">
                <a:solidFill>
                  <a:srgbClr val="4D4D4D"/>
                </a:solidFill>
                <a:latin typeface="Arial"/>
                <a:ea typeface="Arial"/>
              </a:rPr>
              <a:t>1</a:t>
            </a:fld>
            <a:endParaRPr lang="fr-BE" sz="2800" b="0" strike="noStrike" spc="-1">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 name="PlaceHolder 1"/>
          <p:cNvSpPr>
            <a:spLocks noGrp="1" noRot="1" noChangeAspect="1"/>
          </p:cNvSpPr>
          <p:nvPr>
            <p:ph type="sldImg"/>
          </p:nvPr>
        </p:nvSpPr>
        <p:spPr>
          <a:xfrm>
            <a:off x="915988" y="744538"/>
            <a:ext cx="4973637" cy="3730625"/>
          </a:xfrm>
          <a:prstGeom prst="rect">
            <a:avLst/>
          </a:prstGeom>
        </p:spPr>
      </p:sp>
      <p:sp>
        <p:nvSpPr>
          <p:cNvPr id="548" name="PlaceHolder 2"/>
          <p:cNvSpPr>
            <a:spLocks noGrp="1"/>
          </p:cNvSpPr>
          <p:nvPr>
            <p:ph type="body"/>
          </p:nvPr>
        </p:nvSpPr>
        <p:spPr>
          <a:xfrm>
            <a:off x="907200" y="4723560"/>
            <a:ext cx="4990320" cy="4474800"/>
          </a:xfrm>
          <a:prstGeom prst="rect">
            <a:avLst/>
          </a:prstGeom>
        </p:spPr>
        <p:txBody>
          <a:bodyPr lIns="92520" tIns="92520" rIns="92520" bIns="92520">
            <a:noAutofit/>
          </a:bodyPr>
          <a:lstStyle/>
          <a:p>
            <a:endParaRPr lang="fr-BE" sz="2000" b="0" strike="noStrike" spc="-1">
              <a:latin typeface="Arial"/>
            </a:endParaRPr>
          </a:p>
        </p:txBody>
      </p:sp>
      <p:sp>
        <p:nvSpPr>
          <p:cNvPr id="549" name="CustomShape 3"/>
          <p:cNvSpPr/>
          <p:nvPr/>
        </p:nvSpPr>
        <p:spPr>
          <a:xfrm>
            <a:off x="3855600" y="9446760"/>
            <a:ext cx="294912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90000"/>
              </a:lnSpc>
            </a:pPr>
            <a:fld id="{81E76A67-D453-4A66-95D1-36455D4A38A9}" type="slidenum">
              <a:rPr lang="fr-BE" sz="1200" b="0" strike="noStrike" spc="-1">
                <a:solidFill>
                  <a:srgbClr val="4D4D4D"/>
                </a:solidFill>
                <a:latin typeface="Arial"/>
                <a:ea typeface="Arial"/>
              </a:rPr>
              <a:t>3</a:t>
            </a:fld>
            <a:endParaRPr lang="fr-BE" sz="1200" b="0" strike="noStrike" spc="-1">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 name="PlaceHolder 1"/>
          <p:cNvSpPr>
            <a:spLocks noGrp="1" noRot="1" noChangeAspect="1"/>
          </p:cNvSpPr>
          <p:nvPr>
            <p:ph type="sldImg"/>
          </p:nvPr>
        </p:nvSpPr>
        <p:spPr>
          <a:xfrm>
            <a:off x="1143000" y="685800"/>
            <a:ext cx="4571280" cy="3428280"/>
          </a:xfrm>
          <a:prstGeom prst="rect">
            <a:avLst/>
          </a:prstGeom>
        </p:spPr>
      </p:sp>
      <p:sp>
        <p:nvSpPr>
          <p:cNvPr id="551" name="PlaceHolder 2"/>
          <p:cNvSpPr>
            <a:spLocks noGrp="1"/>
          </p:cNvSpPr>
          <p:nvPr>
            <p:ph type="body"/>
          </p:nvPr>
        </p:nvSpPr>
        <p:spPr>
          <a:xfrm>
            <a:off x="914400" y="4343400"/>
            <a:ext cx="5028480" cy="4114080"/>
          </a:xfrm>
          <a:prstGeom prst="rect">
            <a:avLst/>
          </a:prstGeom>
        </p:spPr>
        <p:txBody>
          <a:bodyPr lIns="0" tIns="0" rIns="0" bIns="0">
            <a:noAutofit/>
          </a:bodyPr>
          <a:lstStyle/>
          <a:p>
            <a:pPr marL="216000" indent="-216000">
              <a:lnSpc>
                <a:spcPct val="100000"/>
              </a:lnSpc>
            </a:pPr>
            <a:r>
              <a:rPr lang="fr-BE" sz="1800" b="0" strike="noStrike" spc="-1">
                <a:latin typeface="Arial"/>
              </a:rPr>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 name="PlaceHolder 1"/>
          <p:cNvSpPr>
            <a:spLocks noGrp="1" noRot="1" noChangeAspect="1"/>
          </p:cNvSpPr>
          <p:nvPr>
            <p:ph type="sldImg"/>
          </p:nvPr>
        </p:nvSpPr>
        <p:spPr>
          <a:xfrm>
            <a:off x="1143000" y="685800"/>
            <a:ext cx="4572000" cy="3429000"/>
          </a:xfrm>
          <a:prstGeom prst="rect">
            <a:avLst/>
          </a:prstGeom>
        </p:spPr>
      </p:sp>
      <p:sp>
        <p:nvSpPr>
          <p:cNvPr id="553" name="PlaceHolder 2"/>
          <p:cNvSpPr>
            <a:spLocks noGrp="1"/>
          </p:cNvSpPr>
          <p:nvPr>
            <p:ph type="body"/>
          </p:nvPr>
        </p:nvSpPr>
        <p:spPr>
          <a:xfrm>
            <a:off x="914400" y="4343400"/>
            <a:ext cx="5028480" cy="4114080"/>
          </a:xfrm>
          <a:prstGeom prst="rect">
            <a:avLst/>
          </a:prstGeom>
        </p:spPr>
        <p:txBody>
          <a:bodyPr lIns="0" tIns="0" rIns="0" bIns="0">
            <a:noAutofit/>
          </a:bodyPr>
          <a:lstStyle/>
          <a:p>
            <a:pPr marL="216000" indent="-216000">
              <a:lnSpc>
                <a:spcPct val="100000"/>
              </a:lnSpc>
            </a:pPr>
            <a:r>
              <a:rPr lang="fr-BE" sz="1800" b="0" strike="noStrike" spc="-1">
                <a:latin typeface="Calibri"/>
                <a:ea typeface="Calibri"/>
              </a:rPr>
              <a:t>Dans </a:t>
            </a:r>
            <a:r>
              <a:rPr lang="fr-BE" sz="1800" b="1" i="1" strike="noStrike" spc="-1">
                <a:latin typeface="Calibri"/>
                <a:ea typeface="Calibri"/>
              </a:rPr>
              <a:t>les groupes d’enfants </a:t>
            </a:r>
            <a:endParaRPr lang="fr-BE" sz="1800" b="0" strike="noStrike" spc="-1">
              <a:latin typeface="Arial"/>
            </a:endParaRPr>
          </a:p>
          <a:p>
            <a:pPr marL="216000" indent="-216000">
              <a:lnSpc>
                <a:spcPct val="100000"/>
              </a:lnSpc>
            </a:pPr>
            <a:endParaRPr lang="fr-BE" sz="1800" b="0" strike="noStrike" spc="-1">
              <a:latin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4" name="PlaceHolder 1"/>
          <p:cNvSpPr>
            <a:spLocks noGrp="1" noRot="1" noChangeAspect="1"/>
          </p:cNvSpPr>
          <p:nvPr>
            <p:ph type="sldImg"/>
          </p:nvPr>
        </p:nvSpPr>
        <p:spPr>
          <a:xfrm>
            <a:off x="1143000" y="685800"/>
            <a:ext cx="4571280" cy="3428280"/>
          </a:xfrm>
          <a:prstGeom prst="rect">
            <a:avLst/>
          </a:prstGeom>
        </p:spPr>
      </p:sp>
      <p:sp>
        <p:nvSpPr>
          <p:cNvPr id="555" name="PlaceHolder 2"/>
          <p:cNvSpPr>
            <a:spLocks noGrp="1"/>
          </p:cNvSpPr>
          <p:nvPr>
            <p:ph type="body"/>
          </p:nvPr>
        </p:nvSpPr>
        <p:spPr>
          <a:xfrm>
            <a:off x="914400" y="4343400"/>
            <a:ext cx="5028480" cy="4114080"/>
          </a:xfrm>
          <a:prstGeom prst="rect">
            <a:avLst/>
          </a:prstGeom>
        </p:spPr>
        <p:txBody>
          <a:bodyPr lIns="0" tIns="0" rIns="0" bIns="0">
            <a:noAutofit/>
          </a:bodyPr>
          <a:lstStyle/>
          <a:p>
            <a:pPr marL="216000" indent="-216000">
              <a:lnSpc>
                <a:spcPct val="100000"/>
              </a:lnSpc>
            </a:pPr>
            <a:r>
              <a:rPr lang="fr-BE" sz="1800" b="0" strike="noStrike" spc="-1">
                <a:latin typeface="Arial"/>
              </a:rPr>
              <a:t>Avant la dia suivante, se replonger dans la période de l’enfance et du début de l’adolescence ...Qui se souvient avoir été directement concerné par une situation de harcèlement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 name="PlaceHolder 1"/>
          <p:cNvSpPr>
            <a:spLocks noGrp="1" noRot="1" noChangeAspect="1"/>
          </p:cNvSpPr>
          <p:nvPr>
            <p:ph type="sldImg"/>
          </p:nvPr>
        </p:nvSpPr>
        <p:spPr>
          <a:xfrm>
            <a:off x="1143000" y="685800"/>
            <a:ext cx="4571280" cy="3428280"/>
          </a:xfrm>
          <a:prstGeom prst="rect">
            <a:avLst/>
          </a:prstGeom>
        </p:spPr>
      </p:sp>
      <p:sp>
        <p:nvSpPr>
          <p:cNvPr id="557" name="PlaceHolder 2"/>
          <p:cNvSpPr>
            <a:spLocks noGrp="1"/>
          </p:cNvSpPr>
          <p:nvPr>
            <p:ph type="body"/>
          </p:nvPr>
        </p:nvSpPr>
        <p:spPr>
          <a:xfrm>
            <a:off x="914400" y="4343400"/>
            <a:ext cx="5028480" cy="4114080"/>
          </a:xfrm>
          <a:prstGeom prst="rect">
            <a:avLst/>
          </a:prstGeom>
        </p:spPr>
        <p:txBody>
          <a:bodyPr lIns="0" tIns="0" rIns="0" bIns="0">
            <a:noAutofit/>
          </a:bodyPr>
          <a:lstStyle/>
          <a:p>
            <a:pPr marL="200520" indent="-199800">
              <a:lnSpc>
                <a:spcPct val="100000"/>
              </a:lnSpc>
              <a:buClr>
                <a:srgbClr val="000000"/>
              </a:buClr>
              <a:buFont typeface="Calibri"/>
              <a:buChar char="•"/>
            </a:pPr>
            <a:r>
              <a:rPr lang="fr-BE" sz="1800" b="0" strike="noStrike" spc="-1">
                <a:latin typeface="Calibri"/>
                <a:ea typeface="Calibri"/>
              </a:rPr>
              <a:t>1/3 harceleurs victimes </a:t>
            </a:r>
            <a:endParaRPr lang="fr-BE" sz="1800" b="0" strike="noStrike" spc="-1">
              <a:latin typeface="Arial"/>
            </a:endParaRPr>
          </a:p>
          <a:p>
            <a:pPr marL="200520" indent="-199800">
              <a:lnSpc>
                <a:spcPct val="100000"/>
              </a:lnSpc>
              <a:buClr>
                <a:srgbClr val="000000"/>
              </a:buClr>
              <a:buFont typeface="Calibri"/>
              <a:buChar char="•"/>
            </a:pPr>
            <a:r>
              <a:rPr lang="fr-BE" sz="1800" b="0" strike="noStrike" spc="-1">
                <a:latin typeface="Calibri"/>
                <a:ea typeface="Calibri"/>
              </a:rPr>
              <a:t>2/3 neutres </a:t>
            </a:r>
            <a:endParaRPr lang="fr-BE" sz="1800" b="0" strike="noStrike" spc="-1">
              <a:latin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 name="PlaceHolder 1"/>
          <p:cNvSpPr>
            <a:spLocks noGrp="1"/>
          </p:cNvSpPr>
          <p:nvPr>
            <p:ph type="body"/>
          </p:nvPr>
        </p:nvSpPr>
        <p:spPr>
          <a:xfrm>
            <a:off x="914400" y="4343400"/>
            <a:ext cx="5028480" cy="4114080"/>
          </a:xfrm>
          <a:prstGeom prst="rect">
            <a:avLst/>
          </a:prstGeom>
        </p:spPr>
        <p:txBody>
          <a:bodyPr lIns="0" tIns="0" rIns="0" bIns="0">
            <a:noAutofit/>
          </a:bodyPr>
          <a:lstStyle/>
          <a:p>
            <a:pPr marL="216000" indent="-216000">
              <a:lnSpc>
                <a:spcPct val="100000"/>
              </a:lnSpc>
            </a:pPr>
            <a:r>
              <a:rPr lang="fr-BE" sz="1800" b="0" strike="noStrike" spc="-1">
                <a:latin typeface="Arial"/>
              </a:rPr>
              <a:t>Demander aux personnes d’écrire la réponse dans le Chat</a:t>
            </a:r>
          </a:p>
        </p:txBody>
      </p:sp>
      <p:sp>
        <p:nvSpPr>
          <p:cNvPr id="559" name="PlaceHolder 2"/>
          <p:cNvSpPr>
            <a:spLocks noGrp="1" noRot="1" noChangeAspect="1"/>
          </p:cNvSpPr>
          <p:nvPr>
            <p:ph type="sldImg"/>
          </p:nvPr>
        </p:nvSpPr>
        <p:spPr>
          <a:xfrm>
            <a:off x="1143000" y="685800"/>
            <a:ext cx="4571280" cy="3428280"/>
          </a:xfrm>
          <a:prstGeom prst="rect">
            <a:avLst/>
          </a:pr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 name="CustomShape 1"/>
          <p:cNvSpPr/>
          <p:nvPr/>
        </p:nvSpPr>
        <p:spPr>
          <a:xfrm>
            <a:off x="2128320" y="755280"/>
            <a:ext cx="2550240" cy="3727800"/>
          </a:xfrm>
          <a:prstGeom prst="rect">
            <a:avLst/>
          </a:prstGeo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561" name="PlaceHolder 2"/>
          <p:cNvSpPr>
            <a:spLocks noGrp="1"/>
          </p:cNvSpPr>
          <p:nvPr>
            <p:ph type="body"/>
          </p:nvPr>
        </p:nvSpPr>
        <p:spPr>
          <a:xfrm>
            <a:off x="680400" y="4722480"/>
            <a:ext cx="5427000" cy="4459320"/>
          </a:xfrm>
          <a:prstGeom prst="rect">
            <a:avLst/>
          </a:prstGeom>
        </p:spPr>
        <p:txBody>
          <a:bodyPr lIns="92520" tIns="92520" rIns="92520" bIns="92520" anchor="ctr">
            <a:noAutofit/>
          </a:bodyPr>
          <a:lstStyle/>
          <a:p>
            <a:endParaRPr lang="fr-BE" sz="2000" b="0" strike="noStrike" spc="-1">
              <a:latin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 name="CustomShape 1"/>
          <p:cNvSpPr/>
          <p:nvPr/>
        </p:nvSpPr>
        <p:spPr>
          <a:xfrm>
            <a:off x="3855600" y="9446760"/>
            <a:ext cx="294912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spcBef>
                <a:spcPts val="300"/>
              </a:spcBef>
            </a:pPr>
            <a:fld id="{53BC0582-183D-4FD4-8FD0-06C0B3780931}" type="slidenum">
              <a:rPr lang="fr-BE" sz="1200" b="0" strike="noStrike" spc="-1">
                <a:solidFill>
                  <a:srgbClr val="4D4D4D"/>
                </a:solidFill>
                <a:latin typeface="Arial"/>
                <a:ea typeface="MS Gothic"/>
              </a:rPr>
              <a:t>17</a:t>
            </a:fld>
            <a:endParaRPr lang="fr-BE" sz="1200" b="0" strike="noStrike" spc="-1">
              <a:latin typeface="Arial"/>
            </a:endParaRPr>
          </a:p>
        </p:txBody>
      </p:sp>
      <p:sp>
        <p:nvSpPr>
          <p:cNvPr id="563" name="PlaceHolder 2"/>
          <p:cNvSpPr>
            <a:spLocks noGrp="1" noRot="1" noChangeAspect="1"/>
          </p:cNvSpPr>
          <p:nvPr>
            <p:ph type="sldImg"/>
          </p:nvPr>
        </p:nvSpPr>
        <p:spPr>
          <a:xfrm>
            <a:off x="1143000" y="685800"/>
            <a:ext cx="4571280" cy="3428280"/>
          </a:xfrm>
          <a:prstGeom prst="rect">
            <a:avLst/>
          </a:prstGeom>
        </p:spPr>
      </p:sp>
      <p:sp>
        <p:nvSpPr>
          <p:cNvPr id="564" name="PlaceHolder 3"/>
          <p:cNvSpPr>
            <a:spLocks noGrp="1"/>
          </p:cNvSpPr>
          <p:nvPr>
            <p:ph type="body"/>
          </p:nvPr>
        </p:nvSpPr>
        <p:spPr>
          <a:xfrm>
            <a:off x="914400" y="4343400"/>
            <a:ext cx="5028480" cy="4114080"/>
          </a:xfrm>
          <a:prstGeom prst="rect">
            <a:avLst/>
          </a:prstGeom>
        </p:spPr>
        <p:txBody>
          <a:bodyPr lIns="92520" tIns="92520" rIns="92520" bIns="92520" anchor="ctr">
            <a:noAutofit/>
          </a:bodyPr>
          <a:lstStyle/>
          <a:p>
            <a:endParaRPr lang="fr-BE" sz="2000" b="0" strike="noStrike" spc="-1">
              <a:latin typeface="Arial"/>
            </a:endParaRPr>
          </a:p>
        </p:txBody>
      </p:sp>
      <p:sp>
        <p:nvSpPr>
          <p:cNvPr id="565" name="CustomShape 4"/>
          <p:cNvSpPr/>
          <p:nvPr/>
        </p:nvSpPr>
        <p:spPr>
          <a:xfrm>
            <a:off x="3886200" y="8686800"/>
            <a:ext cx="2971080" cy="45648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90000"/>
              </a:lnSpc>
              <a:spcBef>
                <a:spcPts val="300"/>
              </a:spcBef>
            </a:pPr>
            <a:fld id="{3BBEA4BD-7FA4-4AC3-9DB1-2BCC933DF214}" type="slidenum">
              <a:rPr lang="fr-BE" sz="1200" b="0" strike="noStrike" spc="-1">
                <a:solidFill>
                  <a:srgbClr val="4D4D4D"/>
                </a:solidFill>
                <a:latin typeface="Arial"/>
                <a:ea typeface="MS Gothic"/>
              </a:rPr>
              <a:t>17</a:t>
            </a:fld>
            <a:endParaRPr lang="fr-BE" sz="1200" b="0" strike="noStrike" spc="-1">
              <a:latin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 name="CustomShape 1"/>
          <p:cNvSpPr/>
          <p:nvPr/>
        </p:nvSpPr>
        <p:spPr>
          <a:xfrm>
            <a:off x="3855600" y="9446760"/>
            <a:ext cx="294912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spcBef>
                <a:spcPts val="300"/>
              </a:spcBef>
            </a:pPr>
            <a:fld id="{3C1AD4E7-E9E9-4FD9-847E-1E486B4FEB0D}" type="slidenum">
              <a:rPr lang="fr-BE" sz="1200" b="0" strike="noStrike" spc="-1">
                <a:solidFill>
                  <a:srgbClr val="4D4D4D"/>
                </a:solidFill>
                <a:latin typeface="Arial"/>
                <a:ea typeface="MS Gothic"/>
              </a:rPr>
              <a:t>18</a:t>
            </a:fld>
            <a:endParaRPr lang="fr-BE" sz="1200" b="0" strike="noStrike" spc="-1">
              <a:latin typeface="Arial"/>
            </a:endParaRPr>
          </a:p>
        </p:txBody>
      </p:sp>
      <p:sp>
        <p:nvSpPr>
          <p:cNvPr id="567" name="PlaceHolder 2"/>
          <p:cNvSpPr>
            <a:spLocks noGrp="1" noRot="1" noChangeAspect="1"/>
          </p:cNvSpPr>
          <p:nvPr>
            <p:ph type="sldImg"/>
          </p:nvPr>
        </p:nvSpPr>
        <p:spPr>
          <a:xfrm>
            <a:off x="915988" y="746125"/>
            <a:ext cx="4973637" cy="3729038"/>
          </a:xfrm>
          <a:prstGeom prst="rect">
            <a:avLst/>
          </a:prstGeom>
        </p:spPr>
      </p:sp>
      <p:sp>
        <p:nvSpPr>
          <p:cNvPr id="568" name="PlaceHolder 3"/>
          <p:cNvSpPr>
            <a:spLocks noGrp="1"/>
          </p:cNvSpPr>
          <p:nvPr>
            <p:ph type="body"/>
          </p:nvPr>
        </p:nvSpPr>
        <p:spPr>
          <a:xfrm>
            <a:off x="907560" y="4723560"/>
            <a:ext cx="4989960" cy="4474080"/>
          </a:xfrm>
          <a:prstGeom prst="rect">
            <a:avLst/>
          </a:prstGeom>
        </p:spPr>
        <p:txBody>
          <a:bodyPr lIns="92520" tIns="92520" rIns="92520" bIns="92520" anchor="ctr">
            <a:noAutofit/>
          </a:bodyPr>
          <a:lstStyle/>
          <a:p>
            <a:endParaRPr lang="fr-BE" sz="2000" b="0" strike="noStrike" spc="-1">
              <a:latin typeface="Arial"/>
            </a:endParaRPr>
          </a:p>
        </p:txBody>
      </p:sp>
      <p:sp>
        <p:nvSpPr>
          <p:cNvPr id="569" name="CustomShape 4"/>
          <p:cNvSpPr/>
          <p:nvPr/>
        </p:nvSpPr>
        <p:spPr>
          <a:xfrm>
            <a:off x="3856680" y="9446760"/>
            <a:ext cx="2948400" cy="49644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90000"/>
              </a:lnSpc>
              <a:spcBef>
                <a:spcPts val="300"/>
              </a:spcBef>
            </a:pPr>
            <a:fld id="{B1741D35-DD1B-4FEA-9712-0EC02DEEE924}" type="slidenum">
              <a:rPr lang="fr-BE" sz="1200" b="0" strike="noStrike" spc="-1">
                <a:solidFill>
                  <a:srgbClr val="4D4D4D"/>
                </a:solidFill>
                <a:latin typeface="Arial"/>
                <a:ea typeface="MS Gothic"/>
              </a:rPr>
              <a:t>18</a:t>
            </a:fld>
            <a:endParaRPr lang="fr-BE" sz="1200" b="0" strike="noStrike" spc="-1">
              <a:latin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 name="PlaceHolder 1"/>
          <p:cNvSpPr>
            <a:spLocks noGrp="1" noRot="1" noChangeAspect="1"/>
          </p:cNvSpPr>
          <p:nvPr>
            <p:ph type="sldImg"/>
          </p:nvPr>
        </p:nvSpPr>
        <p:spPr>
          <a:xfrm>
            <a:off x="915840" y="744480"/>
            <a:ext cx="4973040" cy="3729960"/>
          </a:xfrm>
          <a:prstGeom prst="rect">
            <a:avLst/>
          </a:prstGeom>
        </p:spPr>
      </p:sp>
      <p:sp>
        <p:nvSpPr>
          <p:cNvPr id="571" name="PlaceHolder 2"/>
          <p:cNvSpPr>
            <a:spLocks noGrp="1"/>
          </p:cNvSpPr>
          <p:nvPr>
            <p:ph type="body"/>
          </p:nvPr>
        </p:nvSpPr>
        <p:spPr>
          <a:xfrm>
            <a:off x="907200" y="4723560"/>
            <a:ext cx="4990320" cy="4474800"/>
          </a:xfrm>
          <a:prstGeom prst="rect">
            <a:avLst/>
          </a:prstGeom>
        </p:spPr>
        <p:txBody>
          <a:bodyPr lIns="92520" tIns="92520" rIns="92520" bIns="92520">
            <a:noAutofit/>
          </a:bodyPr>
          <a:lstStyle/>
          <a:p>
            <a:endParaRPr lang="fr-BE" sz="2000" b="0" strike="noStrike" spc="-1">
              <a:latin typeface="Arial"/>
            </a:endParaRPr>
          </a:p>
        </p:txBody>
      </p:sp>
      <p:sp>
        <p:nvSpPr>
          <p:cNvPr id="572" name="CustomShape 3"/>
          <p:cNvSpPr/>
          <p:nvPr/>
        </p:nvSpPr>
        <p:spPr>
          <a:xfrm>
            <a:off x="3855600" y="9446760"/>
            <a:ext cx="294912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90000"/>
              </a:lnSpc>
            </a:pPr>
            <a:fld id="{A6794336-05B2-4FBA-851F-C52B68D52BCF}" type="slidenum">
              <a:rPr lang="fr-BE" sz="1200" b="0" strike="noStrike" spc="-1">
                <a:solidFill>
                  <a:srgbClr val="4D4D4D"/>
                </a:solidFill>
                <a:latin typeface="Arial"/>
                <a:ea typeface="Arial"/>
              </a:rPr>
              <a:t>21</a:t>
            </a:fld>
            <a:endParaRPr lang="fr-BE" sz="1200" b="0" strike="noStrike" spc="-1">
              <a:latin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 name="CustomShape 1"/>
          <p:cNvSpPr/>
          <p:nvPr/>
        </p:nvSpPr>
        <p:spPr>
          <a:xfrm>
            <a:off x="3855600" y="9446760"/>
            <a:ext cx="294912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spcBef>
                <a:spcPts val="300"/>
              </a:spcBef>
            </a:pPr>
            <a:fld id="{9F8298FB-64E6-4AE7-B128-0E8EC47BFA08}" type="slidenum">
              <a:rPr lang="fr-BE" sz="1200" b="0" strike="noStrike" spc="-1">
                <a:solidFill>
                  <a:srgbClr val="4D4D4D"/>
                </a:solidFill>
                <a:latin typeface="Arial"/>
                <a:ea typeface="MS Gothic"/>
              </a:rPr>
              <a:t>23</a:t>
            </a:fld>
            <a:endParaRPr lang="fr-BE" sz="1200" b="0" strike="noStrike" spc="-1">
              <a:latin typeface="Arial"/>
            </a:endParaRPr>
          </a:p>
        </p:txBody>
      </p:sp>
      <p:sp>
        <p:nvSpPr>
          <p:cNvPr id="574" name="PlaceHolder 2"/>
          <p:cNvSpPr>
            <a:spLocks noGrp="1" noRot="1" noChangeAspect="1"/>
          </p:cNvSpPr>
          <p:nvPr>
            <p:ph type="sldImg"/>
          </p:nvPr>
        </p:nvSpPr>
        <p:spPr>
          <a:xfrm>
            <a:off x="1143000" y="685800"/>
            <a:ext cx="4572000" cy="3429000"/>
          </a:xfrm>
          <a:prstGeom prst="rect">
            <a:avLst/>
          </a:prstGeom>
        </p:spPr>
      </p:sp>
      <p:sp>
        <p:nvSpPr>
          <p:cNvPr id="575" name="PlaceHolder 3"/>
          <p:cNvSpPr>
            <a:spLocks noGrp="1"/>
          </p:cNvSpPr>
          <p:nvPr>
            <p:ph type="body"/>
          </p:nvPr>
        </p:nvSpPr>
        <p:spPr>
          <a:xfrm>
            <a:off x="914400" y="4343400"/>
            <a:ext cx="5028480" cy="4114080"/>
          </a:xfrm>
          <a:prstGeom prst="rect">
            <a:avLst/>
          </a:prstGeom>
        </p:spPr>
        <p:txBody>
          <a:bodyPr lIns="92520" tIns="92520" rIns="92520" bIns="92520" anchor="ctr">
            <a:noAutofit/>
          </a:bodyPr>
          <a:lstStyle/>
          <a:p>
            <a:endParaRPr lang="fr-BE" sz="2000" b="0" strike="noStrike" spc="-1">
              <a:latin typeface="Arial"/>
            </a:endParaRPr>
          </a:p>
        </p:txBody>
      </p:sp>
      <p:sp>
        <p:nvSpPr>
          <p:cNvPr id="576" name="CustomShape 4"/>
          <p:cNvSpPr/>
          <p:nvPr/>
        </p:nvSpPr>
        <p:spPr>
          <a:xfrm>
            <a:off x="3886200" y="8686800"/>
            <a:ext cx="2971080" cy="45648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90000"/>
              </a:lnSpc>
              <a:spcBef>
                <a:spcPts val="300"/>
              </a:spcBef>
            </a:pPr>
            <a:fld id="{F1517779-61FA-4826-9A7C-1F4404C64A0F}" type="slidenum">
              <a:rPr lang="fr-BE" sz="1200" b="0" strike="noStrike" spc="-1">
                <a:solidFill>
                  <a:srgbClr val="4D4D4D"/>
                </a:solidFill>
                <a:latin typeface="Arial"/>
                <a:ea typeface="MS Gothic"/>
              </a:rPr>
              <a:t>23</a:t>
            </a:fld>
            <a:endParaRPr lang="fr-BE" sz="1200" b="0" strike="noStrike" spc="-1">
              <a:latin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 name="PlaceHolder 1"/>
          <p:cNvSpPr>
            <a:spLocks noGrp="1" noRot="1" noChangeAspect="1"/>
          </p:cNvSpPr>
          <p:nvPr>
            <p:ph type="sldImg"/>
          </p:nvPr>
        </p:nvSpPr>
        <p:spPr>
          <a:xfrm>
            <a:off x="915840" y="744480"/>
            <a:ext cx="4973040" cy="3729960"/>
          </a:xfrm>
          <a:prstGeom prst="rect">
            <a:avLst/>
          </a:prstGeom>
        </p:spPr>
      </p:sp>
      <p:sp>
        <p:nvSpPr>
          <p:cNvPr id="578" name="PlaceHolder 2"/>
          <p:cNvSpPr>
            <a:spLocks noGrp="1"/>
          </p:cNvSpPr>
          <p:nvPr>
            <p:ph type="body"/>
          </p:nvPr>
        </p:nvSpPr>
        <p:spPr>
          <a:xfrm>
            <a:off x="907200" y="4723560"/>
            <a:ext cx="4990320" cy="4474800"/>
          </a:xfrm>
          <a:prstGeom prst="rect">
            <a:avLst/>
          </a:prstGeom>
        </p:spPr>
        <p:txBody>
          <a:bodyPr lIns="92520" tIns="92520" rIns="92520" bIns="92520">
            <a:noAutofit/>
          </a:bodyPr>
          <a:lstStyle/>
          <a:p>
            <a:endParaRPr lang="fr-BE" sz="2000" b="0" strike="noStrike" spc="-1">
              <a:latin typeface="Arial"/>
            </a:endParaRPr>
          </a:p>
        </p:txBody>
      </p:sp>
      <p:sp>
        <p:nvSpPr>
          <p:cNvPr id="579" name="CustomShape 3"/>
          <p:cNvSpPr/>
          <p:nvPr/>
        </p:nvSpPr>
        <p:spPr>
          <a:xfrm>
            <a:off x="3855600" y="9446760"/>
            <a:ext cx="294912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90000"/>
              </a:lnSpc>
            </a:pPr>
            <a:fld id="{3170DF55-FADE-4308-AED0-97B01A7509B4}" type="slidenum">
              <a:rPr lang="fr-BE" sz="1200" b="0" strike="noStrike" spc="-1">
                <a:solidFill>
                  <a:srgbClr val="4D4D4D"/>
                </a:solidFill>
                <a:latin typeface="Arial"/>
                <a:ea typeface="Arial"/>
              </a:rPr>
              <a:t>24</a:t>
            </a:fld>
            <a:endParaRPr lang="fr-BE" sz="1200" b="0" strike="noStrike" spc="-1">
              <a:latin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 name="PlaceHolder 1"/>
          <p:cNvSpPr>
            <a:spLocks noGrp="1" noRot="1" noChangeAspect="1"/>
          </p:cNvSpPr>
          <p:nvPr>
            <p:ph type="sldImg"/>
          </p:nvPr>
        </p:nvSpPr>
        <p:spPr>
          <a:xfrm>
            <a:off x="915840" y="744480"/>
            <a:ext cx="4973040" cy="3729960"/>
          </a:xfrm>
          <a:prstGeom prst="rect">
            <a:avLst/>
          </a:prstGeom>
        </p:spPr>
      </p:sp>
      <p:sp>
        <p:nvSpPr>
          <p:cNvPr id="581" name="PlaceHolder 2"/>
          <p:cNvSpPr>
            <a:spLocks noGrp="1"/>
          </p:cNvSpPr>
          <p:nvPr>
            <p:ph type="body"/>
          </p:nvPr>
        </p:nvSpPr>
        <p:spPr>
          <a:xfrm>
            <a:off x="907200" y="4723560"/>
            <a:ext cx="4990320" cy="4474800"/>
          </a:xfrm>
          <a:prstGeom prst="rect">
            <a:avLst/>
          </a:prstGeom>
        </p:spPr>
        <p:txBody>
          <a:bodyPr lIns="92520" tIns="92520" rIns="92520" bIns="92520">
            <a:noAutofit/>
          </a:bodyPr>
          <a:lstStyle/>
          <a:p>
            <a:endParaRPr lang="fr-BE" sz="2000" b="0" strike="noStrike" spc="-1">
              <a:latin typeface="Arial"/>
            </a:endParaRPr>
          </a:p>
        </p:txBody>
      </p:sp>
      <p:sp>
        <p:nvSpPr>
          <p:cNvPr id="582" name="CustomShape 3"/>
          <p:cNvSpPr/>
          <p:nvPr/>
        </p:nvSpPr>
        <p:spPr>
          <a:xfrm>
            <a:off x="3855600" y="9446760"/>
            <a:ext cx="294912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90000"/>
              </a:lnSpc>
            </a:pPr>
            <a:fld id="{8662A358-9B31-4641-9A5B-4441A00F8902}" type="slidenum">
              <a:rPr lang="fr-BE" sz="1200" b="0" strike="noStrike" spc="-1">
                <a:solidFill>
                  <a:srgbClr val="4D4D4D"/>
                </a:solidFill>
                <a:latin typeface="Arial"/>
                <a:ea typeface="Arial"/>
              </a:rPr>
              <a:t>25</a:t>
            </a:fld>
            <a:endParaRPr lang="fr-BE" sz="1200" b="0" strike="noStrike" spc="-1">
              <a:latin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 name="PlaceHolder 1"/>
          <p:cNvSpPr>
            <a:spLocks noGrp="1" noRot="1" noChangeAspect="1"/>
          </p:cNvSpPr>
          <p:nvPr>
            <p:ph type="sldImg"/>
          </p:nvPr>
        </p:nvSpPr>
        <p:spPr>
          <a:xfrm>
            <a:off x="915840" y="744480"/>
            <a:ext cx="4973040" cy="3729960"/>
          </a:xfrm>
          <a:prstGeom prst="rect">
            <a:avLst/>
          </a:prstGeom>
        </p:spPr>
      </p:sp>
      <p:sp>
        <p:nvSpPr>
          <p:cNvPr id="584" name="PlaceHolder 2"/>
          <p:cNvSpPr>
            <a:spLocks noGrp="1"/>
          </p:cNvSpPr>
          <p:nvPr>
            <p:ph type="body"/>
          </p:nvPr>
        </p:nvSpPr>
        <p:spPr>
          <a:xfrm>
            <a:off x="907200" y="4723560"/>
            <a:ext cx="4990320" cy="4474800"/>
          </a:xfrm>
          <a:prstGeom prst="rect">
            <a:avLst/>
          </a:prstGeom>
        </p:spPr>
        <p:txBody>
          <a:bodyPr lIns="92520" tIns="92520" rIns="92520" bIns="92520">
            <a:noAutofit/>
          </a:bodyPr>
          <a:lstStyle/>
          <a:p>
            <a:endParaRPr lang="fr-BE" sz="2000" b="0" strike="noStrike" spc="-1">
              <a:latin typeface="Arial"/>
            </a:endParaRPr>
          </a:p>
        </p:txBody>
      </p:sp>
      <p:sp>
        <p:nvSpPr>
          <p:cNvPr id="585" name="CustomShape 3"/>
          <p:cNvSpPr/>
          <p:nvPr/>
        </p:nvSpPr>
        <p:spPr>
          <a:xfrm>
            <a:off x="3855600" y="9446760"/>
            <a:ext cx="294912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90000"/>
              </a:lnSpc>
            </a:pPr>
            <a:fld id="{83CC60E5-A1C6-4968-82F4-467CE5FC4987}" type="slidenum">
              <a:rPr lang="fr-BE" sz="1200" b="0" strike="noStrike" spc="-1">
                <a:solidFill>
                  <a:srgbClr val="4D4D4D"/>
                </a:solidFill>
                <a:latin typeface="Arial"/>
                <a:ea typeface="Arial"/>
              </a:rPr>
              <a:t>26</a:t>
            </a:fld>
            <a:endParaRPr lang="fr-BE" sz="1200" b="0" strike="noStrike" spc="-1">
              <a:latin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 name="PlaceHolder 1"/>
          <p:cNvSpPr>
            <a:spLocks noGrp="1" noRot="1" noChangeAspect="1"/>
          </p:cNvSpPr>
          <p:nvPr>
            <p:ph type="sldImg"/>
          </p:nvPr>
        </p:nvSpPr>
        <p:spPr>
          <a:xfrm>
            <a:off x="915840" y="744480"/>
            <a:ext cx="4973040" cy="3729960"/>
          </a:xfrm>
          <a:prstGeom prst="rect">
            <a:avLst/>
          </a:prstGeom>
        </p:spPr>
      </p:sp>
      <p:sp>
        <p:nvSpPr>
          <p:cNvPr id="587" name="PlaceHolder 2"/>
          <p:cNvSpPr>
            <a:spLocks noGrp="1"/>
          </p:cNvSpPr>
          <p:nvPr>
            <p:ph type="body"/>
          </p:nvPr>
        </p:nvSpPr>
        <p:spPr>
          <a:xfrm>
            <a:off x="907200" y="4723560"/>
            <a:ext cx="4990320" cy="4474800"/>
          </a:xfrm>
          <a:prstGeom prst="rect">
            <a:avLst/>
          </a:prstGeom>
        </p:spPr>
        <p:txBody>
          <a:bodyPr lIns="92520" tIns="92520" rIns="92520" bIns="92520">
            <a:noAutofit/>
          </a:bodyPr>
          <a:lstStyle/>
          <a:p>
            <a:endParaRPr lang="fr-BE" sz="2000" b="0" strike="noStrike" spc="-1">
              <a:latin typeface="Arial"/>
            </a:endParaRPr>
          </a:p>
        </p:txBody>
      </p:sp>
      <p:sp>
        <p:nvSpPr>
          <p:cNvPr id="588" name="CustomShape 3"/>
          <p:cNvSpPr/>
          <p:nvPr/>
        </p:nvSpPr>
        <p:spPr>
          <a:xfrm>
            <a:off x="3855600" y="9446760"/>
            <a:ext cx="294912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90000"/>
              </a:lnSpc>
            </a:pPr>
            <a:fld id="{9544B71A-6DD2-4371-9898-90E01A60C553}" type="slidenum">
              <a:rPr lang="fr-BE" sz="1200" b="0" strike="noStrike" spc="-1">
                <a:solidFill>
                  <a:srgbClr val="4D4D4D"/>
                </a:solidFill>
                <a:latin typeface="Arial"/>
                <a:ea typeface="Arial"/>
              </a:rPr>
              <a:t>27</a:t>
            </a:fld>
            <a:endParaRPr lang="fr-BE" sz="1200" b="0" strike="noStrike" spc="-1">
              <a:latin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 name="PlaceHolder 1"/>
          <p:cNvSpPr>
            <a:spLocks noGrp="1" noRot="1" noChangeAspect="1"/>
          </p:cNvSpPr>
          <p:nvPr>
            <p:ph type="sldImg"/>
          </p:nvPr>
        </p:nvSpPr>
        <p:spPr>
          <a:xfrm>
            <a:off x="915840" y="744480"/>
            <a:ext cx="4973040" cy="3729960"/>
          </a:xfrm>
          <a:prstGeom prst="rect">
            <a:avLst/>
          </a:prstGeom>
        </p:spPr>
      </p:sp>
      <p:sp>
        <p:nvSpPr>
          <p:cNvPr id="590" name="PlaceHolder 2"/>
          <p:cNvSpPr>
            <a:spLocks noGrp="1"/>
          </p:cNvSpPr>
          <p:nvPr>
            <p:ph type="body"/>
          </p:nvPr>
        </p:nvSpPr>
        <p:spPr>
          <a:xfrm>
            <a:off x="907200" y="4723560"/>
            <a:ext cx="4990320" cy="4474800"/>
          </a:xfrm>
          <a:prstGeom prst="rect">
            <a:avLst/>
          </a:prstGeom>
        </p:spPr>
        <p:txBody>
          <a:bodyPr lIns="92520" tIns="92520" rIns="92520" bIns="92520">
            <a:noAutofit/>
          </a:bodyPr>
          <a:lstStyle/>
          <a:p>
            <a:endParaRPr lang="fr-BE" sz="2000" b="0" strike="noStrike" spc="-1">
              <a:latin typeface="Arial"/>
            </a:endParaRPr>
          </a:p>
        </p:txBody>
      </p:sp>
      <p:sp>
        <p:nvSpPr>
          <p:cNvPr id="591" name="CustomShape 3"/>
          <p:cNvSpPr/>
          <p:nvPr/>
        </p:nvSpPr>
        <p:spPr>
          <a:xfrm>
            <a:off x="3855600" y="9446760"/>
            <a:ext cx="294912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90000"/>
              </a:lnSpc>
            </a:pPr>
            <a:fld id="{C84217CF-6603-4B17-848D-DD992364B3E6}" type="slidenum">
              <a:rPr lang="fr-BE" sz="1200" b="0" strike="noStrike" spc="-1">
                <a:solidFill>
                  <a:srgbClr val="4D4D4D"/>
                </a:solidFill>
                <a:latin typeface="Arial"/>
                <a:ea typeface="Arial"/>
              </a:rPr>
              <a:t>28</a:t>
            </a:fld>
            <a:endParaRPr lang="fr-BE" sz="1200" b="0" strike="noStrike" spc="-1">
              <a:latin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 name="PlaceHolder 1"/>
          <p:cNvSpPr>
            <a:spLocks noGrp="1" noRot="1" noChangeAspect="1"/>
          </p:cNvSpPr>
          <p:nvPr>
            <p:ph type="sldImg"/>
          </p:nvPr>
        </p:nvSpPr>
        <p:spPr>
          <a:xfrm>
            <a:off x="1143000" y="685800"/>
            <a:ext cx="4571280" cy="3428280"/>
          </a:xfrm>
          <a:prstGeom prst="rect">
            <a:avLst/>
          </a:prstGeom>
        </p:spPr>
      </p:sp>
      <p:sp>
        <p:nvSpPr>
          <p:cNvPr id="593" name="PlaceHolder 2"/>
          <p:cNvSpPr>
            <a:spLocks noGrp="1"/>
          </p:cNvSpPr>
          <p:nvPr>
            <p:ph type="body"/>
          </p:nvPr>
        </p:nvSpPr>
        <p:spPr>
          <a:xfrm>
            <a:off x="914400" y="4343400"/>
            <a:ext cx="5028480" cy="4114080"/>
          </a:xfrm>
          <a:prstGeom prst="rect">
            <a:avLst/>
          </a:prstGeom>
        </p:spPr>
        <p:txBody>
          <a:bodyPr lIns="0" tIns="0" rIns="0" bIns="0">
            <a:noAutofit/>
          </a:bodyPr>
          <a:lstStyle/>
          <a:p>
            <a:pPr marL="216000" indent="-216000">
              <a:lnSpc>
                <a:spcPct val="115000"/>
              </a:lnSpc>
              <a:spcBef>
                <a:spcPts val="1199"/>
              </a:spcBef>
            </a:pPr>
            <a:r>
              <a:rPr lang="fr-BE" sz="1100" b="0" strike="noStrike" spc="-1">
                <a:latin typeface="Arial"/>
                <a:ea typeface="Arial"/>
              </a:rPr>
              <a:t>Lys</a:t>
            </a:r>
            <a:endParaRPr lang="fr-BE" sz="1100" b="0" strike="noStrike" spc="-1">
              <a:latin typeface="Arial"/>
            </a:endParaRPr>
          </a:p>
          <a:p>
            <a:pPr marL="216000" indent="-216000">
              <a:lnSpc>
                <a:spcPct val="100000"/>
              </a:lnSpc>
            </a:pPr>
            <a:endParaRPr lang="fr-BE" sz="1100" b="0" strike="noStrike" spc="-1">
              <a:latin typeface="Arial"/>
            </a:endParaRPr>
          </a:p>
          <a:p>
            <a:pPr marL="216000" indent="-216000">
              <a:lnSpc>
                <a:spcPct val="115000"/>
              </a:lnSpc>
              <a:spcBef>
                <a:spcPts val="1199"/>
              </a:spcBef>
            </a:pPr>
            <a:r>
              <a:rPr lang="fr-BE" sz="1100" b="1" strike="noStrike" spc="-1">
                <a:latin typeface="Arial"/>
                <a:ea typeface="Arial"/>
              </a:rPr>
              <a:t>Eviter de minimiser : “</a:t>
            </a:r>
            <a:r>
              <a:rPr lang="fr-BE" sz="1100" b="0" i="1" strike="noStrike" spc="-1">
                <a:latin typeface="Arial"/>
                <a:ea typeface="Arial"/>
              </a:rPr>
              <a:t>c est pas grave</a:t>
            </a:r>
            <a:r>
              <a:rPr lang="fr-BE" sz="1100" b="1" i="1" strike="noStrike" spc="-1">
                <a:latin typeface="Arial"/>
                <a:ea typeface="Arial"/>
              </a:rPr>
              <a:t>” “</a:t>
            </a:r>
            <a:r>
              <a:rPr lang="fr-BE" sz="1100" b="0" i="1" strike="noStrike" spc="-1">
                <a:latin typeface="Arial"/>
                <a:ea typeface="Arial"/>
              </a:rPr>
              <a:t>cela va passer” ou “tu sais moi aussi de mon temps il y avait du harcèlement” Tu ne vas pas pleurnicher pour un petit surnom sympa ». « Tout le monde a vécu ça, tu ne vas pas en faire toute une histoire »</a:t>
            </a:r>
            <a:endParaRPr lang="fr-BE" sz="1100" b="0" strike="noStrike" spc="-1">
              <a:latin typeface="Arial"/>
            </a:endParaRPr>
          </a:p>
          <a:p>
            <a:pPr marL="216000" indent="-216000">
              <a:lnSpc>
                <a:spcPct val="115000"/>
              </a:lnSpc>
              <a:spcBef>
                <a:spcPts val="1199"/>
              </a:spcBef>
            </a:pPr>
            <a:endParaRPr lang="fr-BE" sz="1100" b="0" strike="noStrike" spc="-1">
              <a:latin typeface="Arial"/>
            </a:endParaRPr>
          </a:p>
          <a:p>
            <a:pPr marL="216000" indent="-216000">
              <a:lnSpc>
                <a:spcPct val="115000"/>
              </a:lnSpc>
              <a:spcBef>
                <a:spcPts val="1199"/>
              </a:spcBef>
            </a:pPr>
            <a:r>
              <a:rPr lang="fr-BE" sz="1100" b="1" strike="noStrike" spc="-1">
                <a:latin typeface="Arial"/>
                <a:ea typeface="Arial"/>
              </a:rPr>
              <a:t>Mais aussi dramatiser/surréagir : </a:t>
            </a:r>
            <a:r>
              <a:rPr lang="fr-BE" sz="1100" b="0" strike="noStrike" spc="-1">
                <a:latin typeface="Arial"/>
                <a:ea typeface="Arial"/>
              </a:rPr>
              <a:t>attention aux actions impulsives sous le coup de l’émotion (bien legitime : tristesse, colère voire culpabilité de n’avoir rien vu): menacer le harceleur, aller voir les parents du harceleur, changer d’école directement, surcouver son enfant, … on aimerait tellement éliminer directement ou indirectement nous memes la source de la souffrance (espérer que le harceleur soit malade, déménage, soit puni lourdement par l’école). Attention à ne pas agir sans l’accord de son enfant (qui a déjà perdu un part de son pouvoir d’action en étant vicitime)</a:t>
            </a:r>
            <a:endParaRPr lang="fr-BE" sz="1100" b="0" strike="noStrike" spc="-1">
              <a:latin typeface="Arial"/>
            </a:endParaRPr>
          </a:p>
          <a:p>
            <a:pPr marL="216000" indent="-216000">
              <a:lnSpc>
                <a:spcPct val="115000"/>
              </a:lnSpc>
              <a:spcBef>
                <a:spcPts val="1199"/>
              </a:spcBef>
            </a:pPr>
            <a:endParaRPr lang="fr-BE" sz="1100" b="0" strike="noStrike" spc="-1">
              <a:latin typeface="Arial"/>
            </a:endParaRPr>
          </a:p>
          <a:p>
            <a:pPr marL="216000" indent="-216000">
              <a:lnSpc>
                <a:spcPct val="115000"/>
              </a:lnSpc>
              <a:spcBef>
                <a:spcPts val="1199"/>
              </a:spcBef>
            </a:pPr>
            <a:r>
              <a:rPr lang="fr-BE" sz="1100" b="0" strike="noStrike" spc="-1">
                <a:latin typeface="Arial"/>
                <a:ea typeface="Arial"/>
              </a:rPr>
              <a:t>D’abord </a:t>
            </a:r>
            <a:r>
              <a:rPr lang="fr-BE" sz="1100" b="1" strike="noStrike" spc="-1">
                <a:latin typeface="Arial"/>
                <a:ea typeface="Arial"/>
              </a:rPr>
              <a:t>verifier.</a:t>
            </a:r>
            <a:r>
              <a:rPr lang="fr-BE" sz="1100" b="0" strike="noStrike" spc="-1">
                <a:latin typeface="Arial"/>
                <a:ea typeface="Arial"/>
              </a:rPr>
              <a:t> Ecouter votre enfant (sans se montrer intrusif). Est ce répétitif ? Y a t’il du public ? Qu’a t’il déjà tenté ?</a:t>
            </a:r>
            <a:endParaRPr lang="fr-BE" sz="1100" b="0" strike="noStrike" spc="-1">
              <a:latin typeface="Arial"/>
            </a:endParaRPr>
          </a:p>
          <a:p>
            <a:pPr marL="216000" indent="-216000">
              <a:lnSpc>
                <a:spcPct val="115000"/>
              </a:lnSpc>
              <a:spcBef>
                <a:spcPts val="1199"/>
              </a:spcBef>
            </a:pPr>
            <a:endParaRPr lang="fr-BE" sz="1100" b="0" strike="noStrike" spc="-1">
              <a:latin typeface="Arial"/>
            </a:endParaRPr>
          </a:p>
          <a:p>
            <a:pPr marL="216000" indent="-216000">
              <a:lnSpc>
                <a:spcPct val="115000"/>
              </a:lnSpc>
              <a:spcBef>
                <a:spcPts val="1199"/>
              </a:spcBef>
            </a:pPr>
            <a:r>
              <a:rPr lang="fr-BE" sz="1100" b="0" strike="noStrike" spc="-1">
                <a:latin typeface="Arial"/>
                <a:ea typeface="Arial"/>
              </a:rPr>
              <a:t>Discerner le harcèlement </a:t>
            </a:r>
            <a:r>
              <a:rPr lang="fr-BE" sz="1100" b="1" strike="noStrike" spc="-1">
                <a:latin typeface="Arial"/>
                <a:ea typeface="Arial"/>
              </a:rPr>
              <a:t>du conflit </a:t>
            </a:r>
            <a:r>
              <a:rPr lang="fr-BE" sz="1100" b="0" strike="noStrike" spc="-1">
                <a:latin typeface="Arial"/>
                <a:ea typeface="Arial"/>
              </a:rPr>
              <a:t>: est ce interperso ou groupal ? “Il me traite d’intello” tous les jours, j’en ai marre. Y a t’il des témoins ? Ou y a t’il un conflit avec cet autre enfant (alors l’outiller pour)? </a:t>
            </a:r>
            <a:endParaRPr lang="fr-BE" sz="1100" b="0" strike="noStrike" spc="-1">
              <a:latin typeface="Arial"/>
            </a:endParaRPr>
          </a:p>
          <a:p>
            <a:pPr marL="216000" indent="-216000">
              <a:lnSpc>
                <a:spcPct val="115000"/>
              </a:lnSpc>
              <a:spcBef>
                <a:spcPts val="1199"/>
              </a:spcBef>
            </a:pPr>
            <a:endParaRPr lang="fr-BE" sz="1100" b="0" strike="noStrike" spc="-1">
              <a:latin typeface="Arial"/>
            </a:endParaRPr>
          </a:p>
          <a:p>
            <a:pPr marL="216000" indent="-216000">
              <a:lnSpc>
                <a:spcPct val="115000"/>
              </a:lnSpc>
              <a:spcBef>
                <a:spcPts val="1199"/>
              </a:spcBef>
            </a:pPr>
            <a:r>
              <a:rPr lang="fr-BE" sz="1100" b="0" strike="noStrike" spc="-1">
                <a:solidFill>
                  <a:srgbClr val="000000"/>
                </a:solidFill>
                <a:latin typeface="Avenir"/>
                <a:ea typeface="Avenir"/>
              </a:rPr>
              <a:t>Quand l’enfant, l’adolescent confirme qu’il vit des choses difficiles, la première étape est de </a:t>
            </a:r>
            <a:r>
              <a:rPr lang="fr-BE" sz="1100" b="1" strike="noStrike" spc="-1">
                <a:solidFill>
                  <a:srgbClr val="000000"/>
                </a:solidFill>
                <a:latin typeface="Avenir"/>
                <a:ea typeface="Avenir"/>
              </a:rPr>
              <a:t>l’écouter dans son ressenti de peur, de colère, de tristesse, </a:t>
            </a:r>
            <a:r>
              <a:rPr lang="fr-BE" sz="1100" b="0" strike="noStrike" spc="-1">
                <a:solidFill>
                  <a:srgbClr val="000000"/>
                </a:solidFill>
                <a:latin typeface="Avenir"/>
                <a:ea typeface="Avenir"/>
              </a:rPr>
              <a:t>de ne pas coller votre émotion sur la sienne. Il a besoin que son émotion à lui soit respectée à part entière. Que l’intensité de gravité qu’il perçoit soit respectée aussi. S’il dit que ce n’est pas si grave, c’est important qu’il se sente accueilli dans sa vision. Si vous n’êtes pas d’accord, vous pouvez faire coexister les deux visions: </a:t>
            </a:r>
            <a:r>
              <a:rPr lang="fr-BE" sz="1100" b="0" i="1" strike="noStrike" spc="-1">
                <a:solidFill>
                  <a:srgbClr val="000000"/>
                </a:solidFill>
                <a:latin typeface="Avenir"/>
                <a:ea typeface="Avenir"/>
              </a:rPr>
              <a:t>“Je comprends que cela ne te paraisse pas si grave et j’en suis heureux(se) pour toi. Moi, je trouve que ce tu me racontes est grave et cela me touche beaucoup.”</a:t>
            </a:r>
            <a:r>
              <a:rPr lang="fr-BE" sz="1100" b="0" strike="noStrike" spc="-1">
                <a:solidFill>
                  <a:srgbClr val="000000"/>
                </a:solidFill>
                <a:latin typeface="Avenir"/>
                <a:ea typeface="Avenir"/>
              </a:rPr>
              <a:t> Vos deux vécus coexistent. Si pour lui, c’est très grave et insurmontable et que cela ne vous semble pas si grave à vous, vous pouvez alors chercher à comprendre en quoi pour lui c’est si grave, si difficile. Valider son vécu comme étant sincère et légitime est la première étape de la construction de l’estime de soi.</a:t>
            </a:r>
            <a:endParaRPr lang="fr-BE" sz="1100" b="0" strike="noStrike" spc="-1">
              <a:latin typeface="Arial"/>
            </a:endParaRPr>
          </a:p>
          <a:p>
            <a:pPr marL="216000" indent="-216000">
              <a:lnSpc>
                <a:spcPct val="115000"/>
              </a:lnSpc>
              <a:spcBef>
                <a:spcPts val="1199"/>
              </a:spcBef>
            </a:pPr>
            <a:endParaRPr lang="fr-BE" sz="1100" b="0" strike="noStrike" spc="-1">
              <a:latin typeface="Arial"/>
            </a:endParaRPr>
          </a:p>
          <a:p>
            <a:pPr marL="216000" indent="-216000">
              <a:lnSpc>
                <a:spcPct val="115000"/>
              </a:lnSpc>
              <a:spcBef>
                <a:spcPts val="1199"/>
              </a:spcBef>
            </a:pPr>
            <a:r>
              <a:rPr lang="fr-BE" sz="1100" b="0" strike="noStrike" spc="-1">
                <a:solidFill>
                  <a:srgbClr val="000000"/>
                </a:solidFill>
                <a:latin typeface="Arial"/>
                <a:ea typeface="Arial"/>
              </a:rPr>
              <a:t>Etre ouvert aux </a:t>
            </a:r>
            <a:r>
              <a:rPr lang="fr-BE" sz="1100" b="1" strike="noStrike" spc="-1">
                <a:solidFill>
                  <a:srgbClr val="000000"/>
                </a:solidFill>
                <a:latin typeface="Arial"/>
                <a:ea typeface="Arial"/>
              </a:rPr>
              <a:t>pistes</a:t>
            </a:r>
            <a:endParaRPr lang="fr-BE" sz="1100" b="0" strike="noStrike" spc="-1">
              <a:latin typeface="Arial"/>
            </a:endParaRPr>
          </a:p>
          <a:p>
            <a:pPr marL="216000" indent="-216000">
              <a:lnSpc>
                <a:spcPct val="115000"/>
              </a:lnSpc>
              <a:spcBef>
                <a:spcPts val="1199"/>
              </a:spcBef>
            </a:pPr>
            <a:r>
              <a:rPr lang="fr-BE" sz="1100" b="0" strike="noStrike" spc="-1">
                <a:solidFill>
                  <a:srgbClr val="000000"/>
                </a:solidFill>
                <a:latin typeface="Avenir"/>
                <a:ea typeface="Avenir"/>
              </a:rPr>
              <a:t>Il est impératif de limiter autant que possible nos propres peurs, notre tendance naturelle au drame, nos propres pistes de solutions pour aller à la rencontre de son vécu à lui, qu’il est le seul à connaître vraiment, pour aller à la rencontre de ses </a:t>
            </a:r>
            <a:r>
              <a:rPr lang="fr-BE" sz="1100" b="1" strike="noStrike" spc="-1">
                <a:solidFill>
                  <a:srgbClr val="000000"/>
                </a:solidFill>
                <a:latin typeface="Avenir"/>
                <a:ea typeface="Avenir"/>
              </a:rPr>
              <a:t>envies d’actions </a:t>
            </a:r>
            <a:r>
              <a:rPr lang="fr-BE" sz="1100" b="0" strike="noStrike" spc="-1">
                <a:solidFill>
                  <a:srgbClr val="000000"/>
                </a:solidFill>
                <a:latin typeface="Avenir"/>
                <a:ea typeface="Avenir"/>
              </a:rPr>
              <a:t>ou de </a:t>
            </a:r>
            <a:r>
              <a:rPr lang="fr-BE" sz="1100" b="1" strike="noStrike" spc="-1">
                <a:solidFill>
                  <a:srgbClr val="000000"/>
                </a:solidFill>
                <a:latin typeface="Avenir"/>
                <a:ea typeface="Avenir"/>
              </a:rPr>
              <a:t>non action </a:t>
            </a:r>
            <a:r>
              <a:rPr lang="fr-BE" sz="1100" b="0" strike="noStrike" spc="-1">
                <a:solidFill>
                  <a:srgbClr val="000000"/>
                </a:solidFill>
                <a:latin typeface="Avenir"/>
                <a:ea typeface="Avenir"/>
              </a:rPr>
              <a:t>pour les accueillir à part entière comme une première étape et qui sait peut-être même la seule. Nous pourrions nous laisser surprendre par les pistes qu’il envisage et qu’il met en place lui-même.</a:t>
            </a:r>
            <a:endParaRPr lang="fr-BE" sz="1100" b="0" strike="noStrike" spc="-1">
              <a:latin typeface="Arial"/>
            </a:endParaRPr>
          </a:p>
          <a:p>
            <a:pPr marL="216000" indent="-216000">
              <a:lnSpc>
                <a:spcPct val="115000"/>
              </a:lnSpc>
              <a:spcBef>
                <a:spcPts val="1199"/>
              </a:spcBef>
            </a:pPr>
            <a:endParaRPr lang="fr-BE" sz="1100" b="0" strike="noStrike" spc="-1">
              <a:latin typeface="Arial"/>
            </a:endParaRPr>
          </a:p>
          <a:p>
            <a:pPr marL="216000" indent="-216000">
              <a:lnSpc>
                <a:spcPct val="115000"/>
              </a:lnSpc>
              <a:spcBef>
                <a:spcPts val="1199"/>
              </a:spcBef>
            </a:pPr>
            <a:r>
              <a:rPr lang="fr-BE" sz="1100" b="0" strike="noStrike" spc="-1">
                <a:solidFill>
                  <a:srgbClr val="000000"/>
                </a:solidFill>
                <a:latin typeface="Avenir"/>
                <a:ea typeface="Avenir"/>
              </a:rPr>
              <a:t>Il ne veut plus aller à l’école, il veut casser la figure à celui qui le blesse, il ne veut pas en parler à un adulte de l’école, il veut être super gentil avec son agresseur pour devenir son ami, etc. Quelle que soit sa piste de solution, écoutez-le et aidez-le à réfléchir aux conséquences de ce qu’il envisage. En découvrant avec vous les limites de ses pistes, il pourrait bien en trouver d’autres tout seul. </a:t>
            </a:r>
            <a:endParaRPr lang="fr-BE" sz="1100" b="0" strike="noStrike" spc="-1">
              <a:latin typeface="Arial"/>
            </a:endParaRPr>
          </a:p>
          <a:p>
            <a:pPr marL="216000" indent="-216000">
              <a:lnSpc>
                <a:spcPct val="115000"/>
              </a:lnSpc>
              <a:spcBef>
                <a:spcPts val="1199"/>
              </a:spcBef>
            </a:pPr>
            <a:endParaRPr lang="fr-BE" sz="1100" b="0" strike="noStrike" spc="-1">
              <a:latin typeface="Arial"/>
            </a:endParaRPr>
          </a:p>
          <a:p>
            <a:pPr marL="216000" indent="-216000">
              <a:lnSpc>
                <a:spcPct val="115000"/>
              </a:lnSpc>
              <a:spcBef>
                <a:spcPts val="1199"/>
              </a:spcBef>
            </a:pPr>
            <a:r>
              <a:rPr lang="fr-BE" sz="1100" b="1" strike="noStrike" spc="-1">
                <a:solidFill>
                  <a:srgbClr val="000000"/>
                </a:solidFill>
                <a:latin typeface="Avenir"/>
                <a:ea typeface="Avenir"/>
              </a:rPr>
              <a:t>Soutenir et donner des stratégies</a:t>
            </a:r>
            <a:endParaRPr lang="fr-BE" sz="1100" b="0" strike="noStrike" spc="-1">
              <a:latin typeface="Arial"/>
            </a:endParaRPr>
          </a:p>
          <a:p>
            <a:pPr marL="216000" indent="-216000">
              <a:lnSpc>
                <a:spcPct val="115000"/>
              </a:lnSpc>
              <a:spcBef>
                <a:spcPts val="1199"/>
              </a:spcBef>
            </a:pPr>
            <a:endParaRPr lang="fr-BE" sz="1100" b="0" strike="noStrike" spc="-1">
              <a:latin typeface="Arial"/>
            </a:endParaRPr>
          </a:p>
          <a:p>
            <a:pPr marL="216000" indent="-216000">
              <a:lnSpc>
                <a:spcPct val="115000"/>
              </a:lnSpc>
              <a:spcBef>
                <a:spcPts val="1199"/>
              </a:spcBef>
            </a:pPr>
            <a:r>
              <a:rPr lang="fr-BE" sz="1100" b="0" strike="noStrike" spc="-1">
                <a:solidFill>
                  <a:srgbClr val="000000"/>
                </a:solidFill>
                <a:latin typeface="Avenir"/>
                <a:ea typeface="Avenir"/>
              </a:rPr>
              <a:t>Si ce n’est pas le cas, vous pouvez lui en proposer tout en écoutant les limites et les obstacles que lui y voit. Ensemble, vous pourrez certainement construire des solutions qui permettent d’appréhender le problème dans le respect du vécu de chacun.</a:t>
            </a:r>
            <a:endParaRPr lang="fr-BE" sz="1100" b="0" strike="noStrike" spc="-1">
              <a:latin typeface="Arial"/>
            </a:endParaRPr>
          </a:p>
          <a:p>
            <a:pPr marL="216000" indent="-216000">
              <a:lnSpc>
                <a:spcPct val="115000"/>
              </a:lnSpc>
              <a:spcBef>
                <a:spcPts val="1199"/>
              </a:spcBef>
            </a:pPr>
            <a:endParaRPr lang="fr-BE" sz="1100" b="0" strike="noStrike" spc="-1">
              <a:latin typeface="Arial"/>
            </a:endParaRPr>
          </a:p>
          <a:p>
            <a:pPr marL="216000" indent="-216000">
              <a:lnSpc>
                <a:spcPct val="115000"/>
              </a:lnSpc>
              <a:spcBef>
                <a:spcPts val="1199"/>
              </a:spcBef>
            </a:pPr>
            <a:endParaRPr lang="fr-BE" sz="1100" b="0" strike="noStrike" spc="-1">
              <a:latin typeface="Arial"/>
            </a:endParaRPr>
          </a:p>
          <a:p>
            <a:pPr marL="216000" indent="-216000">
              <a:lnSpc>
                <a:spcPct val="115000"/>
              </a:lnSpc>
              <a:spcBef>
                <a:spcPts val="1199"/>
              </a:spcBef>
            </a:pPr>
            <a:endParaRPr lang="fr-BE" sz="1100" b="0" strike="noStrike" spc="-1">
              <a:latin typeface="Arial"/>
            </a:endParaRPr>
          </a:p>
          <a:p>
            <a:pPr marL="216000" indent="-216000">
              <a:lnSpc>
                <a:spcPct val="100000"/>
              </a:lnSpc>
            </a:pPr>
            <a:r>
              <a:rPr lang="fr-BE" sz="2400" b="0" strike="noStrike" spc="-1">
                <a:solidFill>
                  <a:srgbClr val="000000"/>
                </a:solidFill>
                <a:latin typeface="Avenir"/>
                <a:ea typeface="Avenir"/>
              </a:rPr>
              <a:t>Si l’enfant n’en parle pas de lui-même : le besoin de l’enfant de l’adolescent est de se sentir reconnu dans ce qu’il vit, dans ce qu’il ressent. Cela signifie que tout comportement de votre part qui manifeste que vous </a:t>
            </a:r>
            <a:r>
              <a:rPr lang="fr-BE" sz="2400" b="1" strike="noStrike" spc="-1">
                <a:solidFill>
                  <a:srgbClr val="000000"/>
                </a:solidFill>
                <a:latin typeface="Avenir"/>
                <a:ea typeface="Avenir"/>
              </a:rPr>
              <a:t>percevez un changement de son comportement</a:t>
            </a:r>
            <a:r>
              <a:rPr lang="fr-BE" sz="2400" b="0" strike="noStrike" spc="-1">
                <a:solidFill>
                  <a:srgbClr val="000000"/>
                </a:solidFill>
                <a:latin typeface="Avenir"/>
                <a:ea typeface="Avenir"/>
              </a:rPr>
              <a:t>, que vous y êtes attentifs et que vous vous en inquiétez peut être bénéfique. C’est revenir à la question de ce que vous observez, vous entendez qui soit différent et depuis combien de temps. Vous pouvez formuler des inquiétudes et des hypothèses tout en étant alors bien conscients qu’il s’agit de vos interprétations et que votre enfant peut avoir une autre version que la vôtre de la situation.</a:t>
            </a:r>
            <a:endParaRPr lang="fr-BE" sz="2400" b="0" strike="noStrike" spc="-1">
              <a:latin typeface="Arial"/>
            </a:endParaRPr>
          </a:p>
          <a:p>
            <a:pPr marL="216000" indent="-216000">
              <a:lnSpc>
                <a:spcPct val="100000"/>
              </a:lnSpc>
            </a:pPr>
            <a:r>
              <a:rPr lang="fr-BE" sz="2400" b="0" strike="noStrike" spc="-1">
                <a:solidFill>
                  <a:srgbClr val="000000"/>
                </a:solidFill>
                <a:latin typeface="Avenir"/>
                <a:ea typeface="Avenir"/>
              </a:rPr>
              <a:t> </a:t>
            </a:r>
            <a:endParaRPr lang="fr-BE" sz="2400" b="0" strike="noStrike" spc="-1">
              <a:latin typeface="Arial"/>
            </a:endParaRPr>
          </a:p>
          <a:p>
            <a:pPr marL="216000" indent="-216000">
              <a:lnSpc>
                <a:spcPct val="100000"/>
              </a:lnSpc>
            </a:pPr>
            <a:r>
              <a:rPr lang="fr-BE" sz="2400" b="0" strike="noStrike" spc="-1">
                <a:solidFill>
                  <a:srgbClr val="000000"/>
                </a:solidFill>
                <a:latin typeface="Avenir"/>
                <a:ea typeface="Avenir"/>
              </a:rPr>
              <a:t>Tant que l’enfant n’a pas confirmé qu’il vivait quelque chose de difficile à l’école, vous n’avez pas d’autre choix que de continuer ce que vous faites : lui manifester votre attention et votre inquiétude sans exagérer la pression, en lui manifestant que vous êtes disponibles s’il veut en parler. Les plus jeunes enfants s’ouvriront sans doute plus facilement que les adolescents. Ces derniers vivent le paradoxe d’avoir envie de régler leurs problèmes seuls tout en ayant encore besoin du soutien parental. Dans ce cas de figure, toute insistance risque d’être vécue comme une intrusion. En revenir à ce que vous observez plus qu’à ce que vous sentez peut permettre de sortir de la sensation d’un envahissement affectif.</a:t>
            </a:r>
            <a:endParaRPr lang="fr-BE" sz="2400" b="0" strike="noStrike" spc="-1">
              <a:latin typeface="Arial"/>
            </a:endParaRPr>
          </a:p>
          <a:p>
            <a:pPr marL="216000" indent="-216000">
              <a:lnSpc>
                <a:spcPct val="100000"/>
              </a:lnSpc>
            </a:pPr>
            <a:r>
              <a:rPr lang="fr-BE" sz="2400" b="0" strike="noStrike" spc="-1">
                <a:solidFill>
                  <a:srgbClr val="000000"/>
                </a:solidFill>
                <a:latin typeface="Avenir"/>
                <a:ea typeface="Avenir"/>
              </a:rPr>
              <a:t> </a:t>
            </a:r>
            <a:endParaRPr lang="fr-BE" sz="2400" b="0" strike="noStrike" spc="-1">
              <a:latin typeface="Arial"/>
            </a:endParaRPr>
          </a:p>
          <a:p>
            <a:pPr marL="216000" indent="-216000">
              <a:lnSpc>
                <a:spcPct val="100000"/>
              </a:lnSpc>
            </a:pPr>
            <a:r>
              <a:rPr lang="fr-BE" sz="2400" b="0" strike="noStrike" spc="-1">
                <a:solidFill>
                  <a:srgbClr val="000000"/>
                </a:solidFill>
                <a:latin typeface="Avenir"/>
                <a:ea typeface="Avenir"/>
              </a:rPr>
              <a:t>“</a:t>
            </a:r>
            <a:r>
              <a:rPr lang="fr-BE" sz="2400" b="0" i="1" strike="noStrike" spc="-1">
                <a:solidFill>
                  <a:srgbClr val="000000"/>
                </a:solidFill>
                <a:latin typeface="Avenir"/>
                <a:ea typeface="Avenir"/>
              </a:rPr>
              <a:t>Cela fait plusieurs semaines que tu réponds de manière plus agressive, qu’un rien te fait bondir ou pleurer. Je vois bien que tu dors mal, je t’entends te relever la nuit, parfois même je t’entends pleurer. J’ai vu tes cahiers déchirés et les bleus sur tes bras. Tu n’es pas obligé de me parler de ce qui se passe, je veux juste que tu saches que je suis là pour t’aider, que même si tu ne me parles pas, je suis là. Je ne suis pas d’accord avec ce qui se passe.”</a:t>
            </a:r>
            <a:endParaRPr lang="fr-BE" sz="2400" b="0" strike="noStrike" spc="-1">
              <a:latin typeface="Arial"/>
            </a:endParaRPr>
          </a:p>
          <a:p>
            <a:pPr marL="216000" indent="-216000">
              <a:lnSpc>
                <a:spcPct val="100000"/>
              </a:lnSpc>
            </a:pPr>
            <a:r>
              <a:rPr lang="fr-BE" sz="2400" b="0" strike="noStrike" spc="-1">
                <a:solidFill>
                  <a:srgbClr val="000000"/>
                </a:solidFill>
                <a:latin typeface="Avenir"/>
                <a:ea typeface="Avenir"/>
              </a:rPr>
              <a:t> </a:t>
            </a:r>
            <a:endParaRPr lang="fr-BE" sz="2400" b="0" strike="noStrike" spc="-1">
              <a:latin typeface="Arial"/>
            </a:endParaRPr>
          </a:p>
          <a:p>
            <a:pPr marL="216000" indent="-216000">
              <a:lnSpc>
                <a:spcPct val="100000"/>
              </a:lnSpc>
            </a:pPr>
            <a:r>
              <a:rPr lang="fr-BE" sz="2400" b="1" strike="noStrike" spc="-1">
                <a:solidFill>
                  <a:srgbClr val="000000"/>
                </a:solidFill>
                <a:latin typeface="Avenir"/>
                <a:ea typeface="Avenir"/>
              </a:rPr>
              <a:t>Prévenir l’école </a:t>
            </a:r>
            <a:r>
              <a:rPr lang="fr-BE" sz="2400" b="0" strike="noStrike" spc="-1">
                <a:solidFill>
                  <a:srgbClr val="000000"/>
                </a:solidFill>
                <a:latin typeface="Avenir"/>
                <a:ea typeface="Avenir"/>
              </a:rPr>
              <a:t>en accord avec l’enfant. Difficile qd équipe banalise, minimise ou nie l’existence des faits rapportés. Parfois meme, pire, l’école fait comprendre que l’enfant est responsable. Difficulté de relation quand l’équipe se sent agressée par le parent ou inversément quand le parent est confronté à de la susceptibilté/culpabilité de la part de l’équipe. Ideal est un dialogue constructif car enseignants ont un role à jouer dans le fait que chaque enfant se sente bien dans le groupe.</a:t>
            </a:r>
            <a:endParaRPr lang="fr-BE" sz="2400" b="0" strike="noStrike" spc="-1">
              <a:latin typeface="Arial"/>
            </a:endParaRPr>
          </a:p>
          <a:p>
            <a:pPr marL="216000" indent="-216000">
              <a:lnSpc>
                <a:spcPct val="100000"/>
              </a:lnSpc>
            </a:pPr>
            <a:r>
              <a:rPr lang="fr-BE" sz="2400" b="0" strike="noStrike" spc="-1">
                <a:solidFill>
                  <a:srgbClr val="000000"/>
                </a:solidFill>
                <a:latin typeface="Avenir"/>
                <a:ea typeface="Avenir"/>
              </a:rPr>
              <a:t> </a:t>
            </a:r>
            <a:endParaRPr lang="fr-BE" sz="2400" b="0" strike="noStrike" spc="-1">
              <a:latin typeface="Arial"/>
            </a:endParaRPr>
          </a:p>
          <a:p>
            <a:pPr marL="216000" indent="-216000">
              <a:lnSpc>
                <a:spcPct val="100000"/>
              </a:lnSpc>
            </a:pPr>
            <a:br/>
            <a:endParaRPr lang="fr-BE" sz="2400" b="0" strike="noStrike" spc="-1">
              <a:latin typeface="Arial"/>
            </a:endParaRPr>
          </a:p>
          <a:p>
            <a:pPr marL="216000" indent="-216000">
              <a:lnSpc>
                <a:spcPct val="115000"/>
              </a:lnSpc>
              <a:spcBef>
                <a:spcPts val="1199"/>
              </a:spcBef>
            </a:pPr>
            <a:endParaRPr lang="fr-BE" sz="2400" b="0" strike="noStrike" spc="-1">
              <a:latin typeface="Arial"/>
            </a:endParaRPr>
          </a:p>
          <a:p>
            <a:pPr marL="216000" indent="-216000">
              <a:lnSpc>
                <a:spcPct val="100000"/>
              </a:lnSpc>
              <a:spcBef>
                <a:spcPts val="1199"/>
              </a:spcBef>
            </a:pPr>
            <a:endParaRPr lang="fr-BE" sz="2400" b="0" strike="noStrike" spc="-1">
              <a:latin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 name="PlaceHolder 1"/>
          <p:cNvSpPr>
            <a:spLocks noGrp="1" noRot="1" noChangeAspect="1"/>
          </p:cNvSpPr>
          <p:nvPr>
            <p:ph type="sldImg"/>
          </p:nvPr>
        </p:nvSpPr>
        <p:spPr>
          <a:xfrm>
            <a:off x="1143000" y="685800"/>
            <a:ext cx="4572000" cy="3429000"/>
          </a:xfrm>
          <a:prstGeom prst="rect">
            <a:avLst/>
          </a:prstGeom>
        </p:spPr>
      </p:sp>
      <p:sp>
        <p:nvSpPr>
          <p:cNvPr id="595" name="PlaceHolder 2"/>
          <p:cNvSpPr>
            <a:spLocks noGrp="1"/>
          </p:cNvSpPr>
          <p:nvPr>
            <p:ph type="body"/>
          </p:nvPr>
        </p:nvSpPr>
        <p:spPr>
          <a:xfrm>
            <a:off x="914400" y="4343400"/>
            <a:ext cx="5028480" cy="4114080"/>
          </a:xfrm>
          <a:prstGeom prst="rect">
            <a:avLst/>
          </a:prstGeom>
        </p:spPr>
        <p:txBody>
          <a:bodyPr lIns="0" tIns="0" rIns="0" bIns="0">
            <a:noAutofit/>
          </a:bodyPr>
          <a:lstStyle/>
          <a:p>
            <a:pPr marL="216000" indent="-216000">
              <a:lnSpc>
                <a:spcPct val="115000"/>
              </a:lnSpc>
              <a:spcBef>
                <a:spcPts val="1199"/>
              </a:spcBef>
            </a:pPr>
            <a:r>
              <a:rPr lang="fr-BE" sz="1100" b="0" strike="noStrike" spc="-1">
                <a:latin typeface="Arial"/>
                <a:ea typeface="Arial"/>
              </a:rPr>
              <a:t>Esther</a:t>
            </a:r>
            <a:endParaRPr lang="fr-BE" sz="1100" b="0" strike="noStrike" spc="-1">
              <a:latin typeface="Arial"/>
            </a:endParaRPr>
          </a:p>
          <a:p>
            <a:pPr marL="216000" indent="-216000">
              <a:lnSpc>
                <a:spcPct val="115000"/>
              </a:lnSpc>
              <a:spcBef>
                <a:spcPts val="1199"/>
              </a:spcBef>
            </a:pPr>
            <a:endParaRPr lang="fr-BE" sz="1100" b="0" strike="noStrike" spc="-1">
              <a:latin typeface="Arial"/>
            </a:endParaRPr>
          </a:p>
          <a:p>
            <a:pPr marL="216000" indent="-216000">
              <a:lnSpc>
                <a:spcPct val="115000"/>
              </a:lnSpc>
              <a:spcBef>
                <a:spcPts val="1199"/>
              </a:spcBef>
            </a:pPr>
            <a:r>
              <a:rPr lang="fr-BE" sz="1100" b="0" strike="noStrike" spc="-1">
                <a:latin typeface="Arial"/>
                <a:ea typeface="Arial"/>
              </a:rPr>
              <a:t>Attention de ne pas banaliser la situation et son impact sur tous les enfants, ni de diaboliser</a:t>
            </a:r>
            <a:endParaRPr lang="fr-BE" sz="1100" b="0" strike="noStrike" spc="-1">
              <a:latin typeface="Arial"/>
            </a:endParaRPr>
          </a:p>
          <a:p>
            <a:pPr marL="216000" indent="-216000">
              <a:lnSpc>
                <a:spcPct val="115000"/>
              </a:lnSpc>
              <a:spcBef>
                <a:spcPts val="1199"/>
              </a:spcBef>
            </a:pPr>
            <a:endParaRPr lang="fr-BE" sz="1100" b="0" strike="noStrike" spc="-1">
              <a:latin typeface="Arial"/>
            </a:endParaRPr>
          </a:p>
          <a:p>
            <a:pPr marL="380880" lvl="1" indent="-380160">
              <a:lnSpc>
                <a:spcPct val="120000"/>
              </a:lnSpc>
              <a:spcBef>
                <a:spcPts val="400"/>
              </a:spcBef>
              <a:buClr>
                <a:srgbClr val="675E47"/>
              </a:buClr>
              <a:buFont typeface="Wingdings 2" charset="2"/>
              <a:buChar char=""/>
            </a:pPr>
            <a:r>
              <a:rPr lang="fr-BE" sz="2000" b="0" strike="noStrike" spc="-1">
                <a:solidFill>
                  <a:srgbClr val="675E47"/>
                </a:solidFill>
                <a:latin typeface="Calibri"/>
                <a:ea typeface="Calibri"/>
              </a:rPr>
              <a:t>Vérifiez!</a:t>
            </a:r>
            <a:endParaRPr lang="fr-BE" sz="2000" b="0" strike="noStrike" spc="-1">
              <a:latin typeface="Arial"/>
            </a:endParaRPr>
          </a:p>
          <a:p>
            <a:pPr marL="380880" lvl="1" indent="-380160">
              <a:lnSpc>
                <a:spcPct val="120000"/>
              </a:lnSpc>
              <a:spcBef>
                <a:spcPts val="400"/>
              </a:spcBef>
              <a:buClr>
                <a:srgbClr val="675E47"/>
              </a:buClr>
              <a:buFont typeface="Wingdings 2" charset="2"/>
              <a:buChar char=""/>
            </a:pPr>
            <a:r>
              <a:rPr lang="fr-BE" sz="2000" b="0" strike="noStrike" spc="-1">
                <a:solidFill>
                  <a:srgbClr val="675E47"/>
                </a:solidFill>
                <a:latin typeface="Calibri"/>
                <a:ea typeface="Calibri"/>
              </a:rPr>
              <a:t>Écoutez et prenez de l’information</a:t>
            </a:r>
            <a:endParaRPr lang="fr-BE" sz="2000" b="0" strike="noStrike" spc="-1">
              <a:latin typeface="Arial"/>
            </a:endParaRPr>
          </a:p>
          <a:p>
            <a:pPr marL="380880" lvl="1" indent="-380160">
              <a:lnSpc>
                <a:spcPct val="120000"/>
              </a:lnSpc>
              <a:spcBef>
                <a:spcPts val="400"/>
              </a:spcBef>
              <a:buClr>
                <a:srgbClr val="675E47"/>
              </a:buClr>
              <a:buFont typeface="Wingdings 2" charset="2"/>
              <a:buChar char=""/>
            </a:pPr>
            <a:r>
              <a:rPr lang="fr-BE" sz="2000" b="0" strike="noStrike" spc="-1">
                <a:solidFill>
                  <a:srgbClr val="675E47"/>
                </a:solidFill>
                <a:latin typeface="Calibri"/>
                <a:ea typeface="Calibri"/>
              </a:rPr>
              <a:t>Donnez des stratégies: </a:t>
            </a:r>
            <a:endParaRPr lang="fr-BE" sz="2000" b="0" strike="noStrike" spc="-1">
              <a:latin typeface="Arial"/>
            </a:endParaRPr>
          </a:p>
          <a:p>
            <a:pPr marL="617040" lvl="2" indent="-349920">
              <a:lnSpc>
                <a:spcPct val="100000"/>
              </a:lnSpc>
              <a:spcBef>
                <a:spcPts val="400"/>
              </a:spcBef>
              <a:buClr>
                <a:srgbClr val="675E47"/>
              </a:buClr>
              <a:buFont typeface="StarSymbol"/>
              <a:buChar char="-"/>
            </a:pPr>
            <a:r>
              <a:rPr lang="fr-BE" sz="1800" b="0" strike="noStrike" spc="-1">
                <a:solidFill>
                  <a:srgbClr val="675E47"/>
                </a:solidFill>
                <a:latin typeface="Calibri"/>
                <a:ea typeface="Calibri"/>
              </a:rPr>
              <a:t>Ne pas participer soi-même ou tout seul au harcèlement (effet groupal)</a:t>
            </a:r>
            <a:endParaRPr lang="fr-BE" sz="1800" b="0" strike="noStrike" spc="-1">
              <a:latin typeface="Arial"/>
            </a:endParaRPr>
          </a:p>
          <a:p>
            <a:pPr marL="617040" lvl="2" indent="-349920">
              <a:lnSpc>
                <a:spcPct val="100000"/>
              </a:lnSpc>
              <a:spcBef>
                <a:spcPts val="400"/>
              </a:spcBef>
              <a:buClr>
                <a:srgbClr val="675E47"/>
              </a:buClr>
              <a:buFont typeface="StarSymbol"/>
              <a:buChar char="-"/>
            </a:pPr>
            <a:r>
              <a:rPr lang="fr-BE" sz="1800" b="0" strike="noStrike" spc="-1">
                <a:solidFill>
                  <a:srgbClr val="675E47"/>
                </a:solidFill>
                <a:latin typeface="Calibri"/>
                <a:ea typeface="Calibri"/>
              </a:rPr>
              <a:t>En parler autour de soi: amis, famille, pms,</a:t>
            </a:r>
            <a:endParaRPr lang="fr-BE" sz="1800" b="0" strike="noStrike" spc="-1">
              <a:latin typeface="Arial"/>
            </a:endParaRPr>
          </a:p>
          <a:p>
            <a:pPr marL="617040" lvl="2" indent="-349920">
              <a:lnSpc>
                <a:spcPct val="100000"/>
              </a:lnSpc>
              <a:spcBef>
                <a:spcPts val="400"/>
              </a:spcBef>
              <a:buClr>
                <a:srgbClr val="675E47"/>
              </a:buClr>
              <a:buFont typeface="StarSymbol"/>
              <a:buChar char="-"/>
            </a:pPr>
            <a:r>
              <a:rPr lang="fr-BE" sz="1800" b="0" strike="noStrike" spc="-1">
                <a:solidFill>
                  <a:srgbClr val="675E47"/>
                </a:solidFill>
                <a:latin typeface="Calibri"/>
                <a:ea typeface="Calibri"/>
              </a:rPr>
              <a:t>Informer un adulte de l’école</a:t>
            </a:r>
            <a:endParaRPr lang="fr-BE" sz="1800" b="0" strike="noStrike" spc="-1">
              <a:latin typeface="Arial"/>
            </a:endParaRPr>
          </a:p>
          <a:p>
            <a:pPr marL="617040" lvl="2" indent="-349920">
              <a:lnSpc>
                <a:spcPct val="100000"/>
              </a:lnSpc>
              <a:spcBef>
                <a:spcPts val="400"/>
              </a:spcBef>
              <a:buClr>
                <a:srgbClr val="675E47"/>
              </a:buClr>
              <a:buFont typeface="StarSymbol"/>
              <a:buChar char="-"/>
            </a:pPr>
            <a:r>
              <a:rPr lang="fr-BE" sz="1800" b="0" strike="noStrike" spc="-1">
                <a:solidFill>
                  <a:srgbClr val="675E47"/>
                </a:solidFill>
                <a:latin typeface="Calibri"/>
                <a:ea typeface="Calibri"/>
              </a:rPr>
              <a:t>Ne pas désigner les responsables – </a:t>
            </a:r>
            <a:r>
              <a:rPr lang="fr-BE" sz="1800" b="1" strike="noStrike" spc="-1">
                <a:solidFill>
                  <a:srgbClr val="675E47"/>
                </a:solidFill>
                <a:latin typeface="Calibri"/>
                <a:ea typeface="Calibri"/>
              </a:rPr>
              <a:t>signaler la victime</a:t>
            </a:r>
            <a:endParaRPr lang="fr-BE" sz="1800" b="0" strike="noStrike" spc="-1">
              <a:latin typeface="Arial"/>
            </a:endParaRPr>
          </a:p>
          <a:p>
            <a:pPr>
              <a:lnSpc>
                <a:spcPct val="100000"/>
              </a:lnSpc>
              <a:spcBef>
                <a:spcPts val="1199"/>
              </a:spcBef>
            </a:pPr>
            <a:endParaRPr lang="fr-BE" sz="1800" b="0" strike="noStrike" spc="-1">
              <a:latin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 name="PlaceHolder 1"/>
          <p:cNvSpPr>
            <a:spLocks noGrp="1" noRot="1" noChangeAspect="1"/>
          </p:cNvSpPr>
          <p:nvPr>
            <p:ph type="sldImg"/>
          </p:nvPr>
        </p:nvSpPr>
        <p:spPr>
          <a:xfrm>
            <a:off x="1143000" y="685800"/>
            <a:ext cx="4571280" cy="3428280"/>
          </a:xfrm>
          <a:prstGeom prst="rect">
            <a:avLst/>
          </a:prstGeom>
        </p:spPr>
      </p:sp>
      <p:sp>
        <p:nvSpPr>
          <p:cNvPr id="597" name="PlaceHolder 2"/>
          <p:cNvSpPr>
            <a:spLocks noGrp="1"/>
          </p:cNvSpPr>
          <p:nvPr>
            <p:ph type="body"/>
          </p:nvPr>
        </p:nvSpPr>
        <p:spPr>
          <a:xfrm>
            <a:off x="914400" y="4343400"/>
            <a:ext cx="5028480" cy="4114080"/>
          </a:xfrm>
          <a:prstGeom prst="rect">
            <a:avLst/>
          </a:prstGeom>
        </p:spPr>
        <p:txBody>
          <a:bodyPr lIns="0" tIns="0" rIns="0" bIns="0">
            <a:noAutofit/>
          </a:bodyPr>
          <a:lstStyle/>
          <a:p>
            <a:pPr marL="216000" indent="-216000">
              <a:lnSpc>
                <a:spcPct val="115000"/>
              </a:lnSpc>
              <a:spcBef>
                <a:spcPts val="1199"/>
              </a:spcBef>
            </a:pPr>
            <a:r>
              <a:rPr lang="fr-BE" sz="1300" b="0" strike="noStrike" spc="-1">
                <a:latin typeface="Times New Roman"/>
                <a:ea typeface="Times New Roman"/>
              </a:rPr>
              <a:t>Lys</a:t>
            </a:r>
            <a:endParaRPr lang="fr-BE" sz="1300" b="0" strike="noStrike" spc="-1">
              <a:latin typeface="Arial"/>
            </a:endParaRPr>
          </a:p>
          <a:p>
            <a:pPr marL="216000" indent="-216000">
              <a:lnSpc>
                <a:spcPct val="115000"/>
              </a:lnSpc>
              <a:spcBef>
                <a:spcPts val="1199"/>
              </a:spcBef>
            </a:pPr>
            <a:r>
              <a:rPr lang="fr-BE" sz="1300" b="0" strike="noStrike" spc="-1">
                <a:latin typeface="Times New Roman"/>
                <a:ea typeface="Times New Roman"/>
              </a:rPr>
              <a:t>Garder son calme. Ecouter attentivement. Lui laisser vous raconter sa version tout en l’assurant que vous l’aiderez à résoudre cette situation difficile. “Je voudrais comprendre parce que c’est grave ce qui est arrivé là”. Attention sans juger. Se centrer sur les faits.</a:t>
            </a:r>
            <a:endParaRPr lang="fr-BE" sz="1300" b="0" strike="noStrike" spc="-1">
              <a:latin typeface="Arial"/>
            </a:endParaRPr>
          </a:p>
          <a:p>
            <a:pPr marL="216000" indent="-216000">
              <a:lnSpc>
                <a:spcPct val="115000"/>
              </a:lnSpc>
              <a:spcBef>
                <a:spcPts val="1199"/>
              </a:spcBef>
            </a:pPr>
            <a:r>
              <a:rPr lang="fr-BE" sz="950" b="0" strike="noStrike" spc="-1">
                <a:latin typeface="Verdana"/>
                <a:ea typeface="Verdana"/>
              </a:rPr>
              <a:t>“ </a:t>
            </a:r>
            <a:r>
              <a:rPr lang="fr-BE" sz="950" b="0" i="1" strike="noStrike" spc="-1">
                <a:latin typeface="Calibri"/>
                <a:ea typeface="Calibri"/>
              </a:rPr>
              <a:t>Lorsque j’ai appris que ma fille empêchait une élève de sa classe de jouer avec elle et ses amies et qu’elle disait à ses amies qu’elle ne leur parlerait plus si elle fréquentait cette petite fille, j’ai été si triste si choquée! Je me suis dit que j’avais loupé toute mon éducation. Je me suis fâchée si fort sur elle, je lui ai interdit de continuer à se comporter de la sorte. Elle s’est complètement fermée et m’a répondu que je n’y comprenais rien. Je ne pense pas que cela ait solutionné le problème.”</a:t>
            </a:r>
            <a:endParaRPr lang="fr-BE" sz="950" b="0" strike="noStrike" spc="-1">
              <a:latin typeface="Arial"/>
            </a:endParaRPr>
          </a:p>
          <a:p>
            <a:pPr marL="216000" indent="-216000">
              <a:lnSpc>
                <a:spcPct val="115000"/>
              </a:lnSpc>
              <a:spcBef>
                <a:spcPts val="1199"/>
              </a:spcBef>
            </a:pPr>
            <a:endParaRPr lang="fr-BE" sz="950" b="0" strike="noStrike" spc="-1">
              <a:latin typeface="Arial"/>
            </a:endParaRPr>
          </a:p>
          <a:p>
            <a:pPr marL="216000" indent="-216000">
              <a:lnSpc>
                <a:spcPct val="115000"/>
              </a:lnSpc>
              <a:spcBef>
                <a:spcPts val="1199"/>
              </a:spcBef>
            </a:pPr>
            <a:r>
              <a:rPr lang="fr-BE" sz="1300" b="1" strike="noStrike" spc="-1">
                <a:latin typeface="Times New Roman"/>
                <a:ea typeface="Times New Roman"/>
              </a:rPr>
              <a:t>Minimiser, etre dans le déni </a:t>
            </a:r>
            <a:r>
              <a:rPr lang="fr-BE" sz="1300" b="0" strike="noStrike" spc="-1">
                <a:latin typeface="Times New Roman"/>
                <a:ea typeface="Times New Roman"/>
              </a:rPr>
              <a:t>-&gt; cela peut etre pour le parent ou l’enfant (c’est pas grave hein maman)</a:t>
            </a:r>
            <a:endParaRPr lang="fr-BE" sz="1300" b="0" strike="noStrike" spc="-1">
              <a:latin typeface="Arial"/>
            </a:endParaRPr>
          </a:p>
          <a:p>
            <a:pPr marL="216000" indent="-216000">
              <a:lnSpc>
                <a:spcPct val="115000"/>
              </a:lnSpc>
              <a:spcBef>
                <a:spcPts val="1199"/>
              </a:spcBef>
            </a:pPr>
            <a:r>
              <a:rPr lang="fr-BE" sz="1300" b="0" strike="noStrike" spc="-1">
                <a:latin typeface="Times New Roman"/>
                <a:ea typeface="Times New Roman"/>
              </a:rPr>
              <a:t>Chercher les bénéfices de son attitude (par exemple il fait rire les autres, il pourrait alors raconter des chouettes blagues, ou alors il est le chef de la classe, il pourrait alors proposer des activités/etre délégué, utiliser son pouvoir de manière positive.</a:t>
            </a:r>
            <a:endParaRPr lang="fr-BE" sz="1300" b="0" strike="noStrike" spc="-1">
              <a:latin typeface="Arial"/>
            </a:endParaRPr>
          </a:p>
          <a:p>
            <a:pPr marL="216000" indent="-216000">
              <a:lnSpc>
                <a:spcPct val="115000"/>
              </a:lnSpc>
              <a:spcBef>
                <a:spcPts val="1199"/>
              </a:spcBef>
            </a:pPr>
            <a:endParaRPr lang="fr-BE" sz="1300" b="0" strike="noStrike" spc="-1">
              <a:latin typeface="Arial"/>
            </a:endParaRPr>
          </a:p>
          <a:p>
            <a:pPr marL="216000" indent="-216000">
              <a:lnSpc>
                <a:spcPct val="115000"/>
              </a:lnSpc>
              <a:spcBef>
                <a:spcPts val="1199"/>
              </a:spcBef>
            </a:pPr>
            <a:endParaRPr lang="fr-BE" sz="1300" b="0" strike="noStrike" spc="-1">
              <a:latin typeface="Arial"/>
            </a:endParaRPr>
          </a:p>
          <a:p>
            <a:pPr marL="216000" indent="-216000">
              <a:lnSpc>
                <a:spcPct val="100000"/>
              </a:lnSpc>
            </a:pPr>
            <a:r>
              <a:rPr lang="fr-BE" sz="2400" b="1" strike="noStrike" spc="-1">
                <a:solidFill>
                  <a:srgbClr val="000000"/>
                </a:solidFill>
                <a:latin typeface="Avenir"/>
                <a:ea typeface="Avenir"/>
              </a:rPr>
              <a:t>Et si mon enfant est le « harceleur » ?</a:t>
            </a:r>
            <a:endParaRPr lang="fr-BE" sz="2400" b="0" strike="noStrike" spc="-1">
              <a:latin typeface="Arial"/>
            </a:endParaRPr>
          </a:p>
          <a:p>
            <a:pPr marL="216000" indent="-216000">
              <a:lnSpc>
                <a:spcPct val="100000"/>
              </a:lnSpc>
            </a:pPr>
            <a:r>
              <a:rPr lang="fr-BE" sz="2400" b="0" strike="noStrike" spc="-1">
                <a:solidFill>
                  <a:srgbClr val="000000"/>
                </a:solidFill>
                <a:latin typeface="Avenir"/>
                <a:ea typeface="Avenir"/>
              </a:rPr>
              <a:t>La première étape en vue d’aider votre enfant consiste à garder votre calme et à l’écouter attentivement, à lui laisser le temps de raconter son histoire en l’assurant que vous l’aiderez à résoudre cette situation difficile. Il est important qu’il se sente en confiance. Pour cela, il est nécessaire d’éviter les jugements et critiques du style : « Mais qu’est-ce qui t’est passé par la tête ? » et d’aller plutôt vers des phrases comme « Je voudrais comprendre ce qui s’est passé car c’est grave ce qui arrive là ». Se centrer sur les faits.</a:t>
            </a:r>
            <a:endParaRPr lang="fr-BE" sz="2400" b="0" strike="noStrike" spc="-1">
              <a:latin typeface="Arial"/>
            </a:endParaRPr>
          </a:p>
          <a:p>
            <a:pPr marL="216000" indent="-216000">
              <a:lnSpc>
                <a:spcPct val="100000"/>
              </a:lnSpc>
            </a:pPr>
            <a:r>
              <a:rPr lang="fr-BE" sz="2400" b="0" strike="noStrike" spc="-1">
                <a:solidFill>
                  <a:srgbClr val="000000"/>
                </a:solidFill>
                <a:latin typeface="Avenir"/>
                <a:ea typeface="Avenir"/>
              </a:rPr>
              <a:t> </a:t>
            </a:r>
            <a:endParaRPr lang="fr-BE" sz="2400" b="0" strike="noStrike" spc="-1">
              <a:latin typeface="Arial"/>
            </a:endParaRPr>
          </a:p>
          <a:p>
            <a:pPr marL="216000" indent="-216000">
              <a:lnSpc>
                <a:spcPct val="100000"/>
              </a:lnSpc>
            </a:pPr>
            <a:r>
              <a:rPr lang="fr-BE" sz="2400" b="0" strike="noStrike" spc="-1">
                <a:solidFill>
                  <a:srgbClr val="000000"/>
                </a:solidFill>
                <a:latin typeface="Avenir"/>
                <a:ea typeface="Avenir"/>
              </a:rPr>
              <a:t>La deuxième étape consiste à parler du problème avec lui en lui demandant ce qu’il ressent et en lui communiquant vos valeurs et pourquoi c’est important pour bien vivre ensemble (empathie, respect, …)</a:t>
            </a:r>
            <a:endParaRPr lang="fr-BE" sz="2400" b="0" strike="noStrike" spc="-1">
              <a:latin typeface="Arial"/>
            </a:endParaRPr>
          </a:p>
          <a:p>
            <a:pPr marL="216000" indent="-216000">
              <a:lnSpc>
                <a:spcPct val="100000"/>
              </a:lnSpc>
            </a:pPr>
            <a:r>
              <a:rPr lang="fr-BE" sz="2400" b="0" strike="noStrike" spc="-1">
                <a:solidFill>
                  <a:srgbClr val="000000"/>
                </a:solidFill>
                <a:latin typeface="Avenir"/>
                <a:ea typeface="Avenir"/>
              </a:rPr>
              <a:t> </a:t>
            </a:r>
            <a:endParaRPr lang="fr-BE" sz="2400" b="0" strike="noStrike" spc="-1">
              <a:latin typeface="Arial"/>
            </a:endParaRPr>
          </a:p>
          <a:p>
            <a:pPr marL="216000" indent="-216000">
              <a:lnSpc>
                <a:spcPct val="100000"/>
              </a:lnSpc>
            </a:pPr>
            <a:r>
              <a:rPr lang="fr-BE" sz="2400" b="0" strike="noStrike" spc="-1">
                <a:solidFill>
                  <a:srgbClr val="000000"/>
                </a:solidFill>
                <a:latin typeface="Avenir"/>
                <a:ea typeface="Avenir"/>
              </a:rPr>
              <a:t>La troisième étape consiste à voir avec lui quelles seraient les solutions possibles : il va devoir assumer et des sanctions sont prévues par la loi et par l’école, mais au-delà de ces sanctions, il est important de voir avec lui ce qui peut être mis en places pour « réparer » : des excuse orales ou écrites, un geste vis-à-vis de la victime, un message aux témoins, …</a:t>
            </a:r>
            <a:endParaRPr lang="fr-BE" sz="2400" b="0" strike="noStrike" spc="-1">
              <a:latin typeface="Arial"/>
            </a:endParaRPr>
          </a:p>
          <a:p>
            <a:pPr marL="216000" indent="-216000">
              <a:lnSpc>
                <a:spcPct val="100000"/>
              </a:lnSpc>
            </a:pPr>
            <a:r>
              <a:rPr lang="fr-BE" sz="2400" b="0" strike="noStrike" spc="-1">
                <a:solidFill>
                  <a:srgbClr val="000000"/>
                </a:solidFill>
                <a:latin typeface="Avenir"/>
                <a:ea typeface="Avenir"/>
              </a:rPr>
              <a:t> </a:t>
            </a:r>
            <a:endParaRPr lang="fr-BE" sz="2400" b="0" strike="noStrike" spc="-1">
              <a:latin typeface="Arial"/>
            </a:endParaRPr>
          </a:p>
          <a:p>
            <a:pPr marL="216000" indent="-216000">
              <a:lnSpc>
                <a:spcPct val="100000"/>
              </a:lnSpc>
            </a:pPr>
            <a:r>
              <a:rPr lang="fr-BE" sz="2400" b="0" strike="noStrike" spc="-1">
                <a:solidFill>
                  <a:srgbClr val="000000"/>
                </a:solidFill>
                <a:latin typeface="Avenir"/>
                <a:ea typeface="Avenir"/>
              </a:rPr>
              <a:t>Il est important que chaque membre du groupe puisse retrouver une place digne dans la classe sans qu’une étiquette lui colle à la peau. Les enseignants ont un rôle à jouer en ce sens, d’où l’importance d’un dialogue ouvert et constructif entre parents et école.</a:t>
            </a:r>
            <a:endParaRPr lang="fr-BE" sz="2400" b="0" strike="noStrike" spc="-1">
              <a:latin typeface="Arial"/>
            </a:endParaRPr>
          </a:p>
          <a:p>
            <a:pPr marL="216000" indent="-216000">
              <a:lnSpc>
                <a:spcPct val="100000"/>
              </a:lnSpc>
            </a:pPr>
            <a:br/>
            <a:br/>
            <a:r>
              <a:rPr lang="fr-BE" sz="2400" b="0" strike="noStrike" spc="-1">
                <a:solidFill>
                  <a:srgbClr val="000000"/>
                </a:solidFill>
                <a:latin typeface="Avenir"/>
                <a:ea typeface="Avenir"/>
              </a:rPr>
              <a:t>En savoir plus : </a:t>
            </a:r>
            <a:r>
              <a:rPr lang="fr-BE" sz="2400" b="0" u="sng" strike="noStrike" spc="-1">
                <a:solidFill>
                  <a:srgbClr val="000000"/>
                </a:solidFill>
                <a:uFillTx/>
                <a:latin typeface="Avenir"/>
                <a:ea typeface="Avenir"/>
                <a:hlinkClick r:id="rId3"/>
              </a:rPr>
              <a:t>https://www.reseau-prevention-harcelement.be/questions-frequentes-des-parents/a2-que-faire-par-rapport-a-mon-enfant/</a:t>
            </a:r>
            <a:endParaRPr lang="fr-BE" sz="2400" b="0" strike="noStrike" spc="-1">
              <a:latin typeface="Arial"/>
            </a:endParaRPr>
          </a:p>
          <a:p>
            <a:pPr marL="216000" indent="-216000">
              <a:lnSpc>
                <a:spcPct val="100000"/>
              </a:lnSpc>
            </a:pPr>
            <a:r>
              <a:rPr lang="fr-BE" sz="1800" b="0" strike="noStrike" spc="-1">
                <a:solidFill>
                  <a:srgbClr val="000000"/>
                </a:solidFill>
                <a:latin typeface="Calibri"/>
                <a:ea typeface="Calibri"/>
              </a:rPr>
              <a:t>https://data.kivaprogram.net/le-guide-pour-les-parents/</a:t>
            </a:r>
            <a:endParaRPr lang="fr-BE" sz="1800" b="0" strike="noStrike" spc="-1">
              <a:latin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 name="PlaceHolder 1"/>
          <p:cNvSpPr>
            <a:spLocks noGrp="1" noRot="1" noChangeAspect="1"/>
          </p:cNvSpPr>
          <p:nvPr>
            <p:ph type="sldImg"/>
          </p:nvPr>
        </p:nvSpPr>
        <p:spPr>
          <a:xfrm>
            <a:off x="-13795200" y="-11460240"/>
            <a:ext cx="16272720" cy="12205440"/>
          </a:xfrm>
          <a:prstGeom prst="rect">
            <a:avLst/>
          </a:prstGeom>
        </p:spPr>
      </p:sp>
      <p:sp>
        <p:nvSpPr>
          <p:cNvPr id="599" name="PlaceHolder 2"/>
          <p:cNvSpPr>
            <a:spLocks noGrp="1"/>
          </p:cNvSpPr>
          <p:nvPr>
            <p:ph type="body"/>
          </p:nvPr>
        </p:nvSpPr>
        <p:spPr>
          <a:xfrm>
            <a:off x="680400" y="4723560"/>
            <a:ext cx="5443920" cy="4474080"/>
          </a:xfrm>
          <a:prstGeom prst="rect">
            <a:avLst/>
          </a:prstGeom>
        </p:spPr>
        <p:txBody>
          <a:bodyPr lIns="0" tIns="0" rIns="0" bIns="0">
            <a:noAutofit/>
          </a:bodyPr>
          <a:lstStyle/>
          <a:p>
            <a:endParaRPr lang="fr-BE" sz="2000" b="0" strike="noStrike" spc="-1">
              <a:latin typeface="Arial"/>
            </a:endParaRPr>
          </a:p>
        </p:txBody>
      </p:sp>
      <p:sp>
        <p:nvSpPr>
          <p:cNvPr id="600" name="CustomShape 3"/>
          <p:cNvSpPr/>
          <p:nvPr/>
        </p:nvSpPr>
        <p:spPr>
          <a:xfrm>
            <a:off x="3854880" y="9445320"/>
            <a:ext cx="2948400" cy="4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1A56EC01-BB2A-4806-AF9F-6A650246DBAE}" type="slidenum">
              <a:rPr lang="fr-BE" sz="1200" b="1" strike="noStrike" spc="-1">
                <a:solidFill>
                  <a:srgbClr val="000000"/>
                </a:solidFill>
                <a:latin typeface="Verdana"/>
                <a:ea typeface="Verdana"/>
              </a:rPr>
              <a:t>32</a:t>
            </a:fld>
            <a:endParaRPr lang="fr-BE" sz="1200" b="0" strike="noStrike" spc="-1">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6"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fr-BE"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8"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BE" sz="3200" b="0" strike="noStrike" spc="-1">
              <a:latin typeface="Arial"/>
            </a:endParaRPr>
          </a:p>
        </p:txBody>
      </p:sp>
      <p:sp>
        <p:nvSpPr>
          <p:cNvPr id="11"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fr-BE"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1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BE" sz="3200" b="0" strike="noStrike" spc="-1">
              <a:latin typeface="Arial"/>
            </a:endParaRPr>
          </a:p>
        </p:txBody>
      </p:sp>
      <p:sp>
        <p:nvSpPr>
          <p:cNvPr id="17"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9"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BE" sz="3200" b="0" strike="noStrike" spc="-1">
              <a:latin typeface="Arial"/>
            </a:endParaRPr>
          </a:p>
        </p:txBody>
      </p:sp>
      <p:sp>
        <p:nvSpPr>
          <p:cNvPr id="20"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21"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2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2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25"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27"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BE" sz="3200" b="0" strike="noStrike" spc="-1">
              <a:latin typeface="Arial"/>
            </a:endParaRPr>
          </a:p>
        </p:txBody>
      </p:sp>
      <p:sp>
        <p:nvSpPr>
          <p:cNvPr id="28"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3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3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32"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BE" sz="3200" b="0" strike="noStrike" spc="-1">
              <a:latin typeface="Arial"/>
            </a:endParaRPr>
          </a:p>
        </p:txBody>
      </p:sp>
      <p:sp>
        <p:nvSpPr>
          <p:cNvPr id="33"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35"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BE" sz="3200" b="0" strike="noStrike" spc="-1">
              <a:latin typeface="Arial"/>
            </a:endParaRPr>
          </a:p>
        </p:txBody>
      </p:sp>
      <p:sp>
        <p:nvSpPr>
          <p:cNvPr id="36"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BE" sz="3200" b="0" strike="noStrike" spc="-1">
              <a:latin typeface="Arial"/>
            </a:endParaRPr>
          </a:p>
        </p:txBody>
      </p:sp>
      <p:sp>
        <p:nvSpPr>
          <p:cNvPr id="37"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BE" sz="3200" b="0" strike="noStrike" spc="-1">
              <a:latin typeface="Arial"/>
            </a:endParaRPr>
          </a:p>
        </p:txBody>
      </p:sp>
      <p:sp>
        <p:nvSpPr>
          <p:cNvPr id="38"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BE" sz="3200" b="0" strike="noStrike" spc="-1">
              <a:latin typeface="Arial"/>
            </a:endParaRPr>
          </a:p>
        </p:txBody>
      </p:sp>
      <p:sp>
        <p:nvSpPr>
          <p:cNvPr id="39"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BE" sz="3200" b="0" strike="noStrike" spc="-1">
              <a:latin typeface="Arial"/>
            </a:endParaRPr>
          </a:p>
        </p:txBody>
      </p:sp>
      <p:sp>
        <p:nvSpPr>
          <p:cNvPr id="40"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47"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fr-BE"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49"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51"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BE" sz="3200" b="0" strike="noStrike" spc="-1">
              <a:latin typeface="Arial"/>
            </a:endParaRPr>
          </a:p>
        </p:txBody>
      </p:sp>
      <p:sp>
        <p:nvSpPr>
          <p:cNvPr id="52"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fr-BE"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5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57"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BE" sz="3200" b="0" strike="noStrike" spc="-1">
              <a:latin typeface="Arial"/>
            </a:endParaRPr>
          </a:p>
        </p:txBody>
      </p:sp>
      <p:sp>
        <p:nvSpPr>
          <p:cNvPr id="58"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6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BE" sz="3200" b="0" strike="noStrike" spc="-1">
              <a:latin typeface="Arial"/>
            </a:endParaRPr>
          </a:p>
        </p:txBody>
      </p:sp>
      <p:sp>
        <p:nvSpPr>
          <p:cNvPr id="6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62"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6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6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66"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68"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BE" sz="3200" b="0" strike="noStrike" spc="-1">
              <a:latin typeface="Arial"/>
            </a:endParaRPr>
          </a:p>
        </p:txBody>
      </p:sp>
      <p:sp>
        <p:nvSpPr>
          <p:cNvPr id="69"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7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7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73"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BE" sz="3200" b="0" strike="noStrike" spc="-1">
              <a:latin typeface="Arial"/>
            </a:endParaRPr>
          </a:p>
        </p:txBody>
      </p:sp>
      <p:sp>
        <p:nvSpPr>
          <p:cNvPr id="74"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76"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BE" sz="3200" b="0" strike="noStrike" spc="-1">
              <a:latin typeface="Arial"/>
            </a:endParaRPr>
          </a:p>
        </p:txBody>
      </p:sp>
      <p:sp>
        <p:nvSpPr>
          <p:cNvPr id="77"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BE" sz="3200" b="0" strike="noStrike" spc="-1">
              <a:latin typeface="Arial"/>
            </a:endParaRPr>
          </a:p>
        </p:txBody>
      </p:sp>
      <p:sp>
        <p:nvSpPr>
          <p:cNvPr id="78"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BE" sz="3200" b="0" strike="noStrike" spc="-1">
              <a:latin typeface="Arial"/>
            </a:endParaRPr>
          </a:p>
        </p:txBody>
      </p:sp>
      <p:sp>
        <p:nvSpPr>
          <p:cNvPr id="79"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BE" sz="3200" b="0" strike="noStrike" spc="-1">
              <a:latin typeface="Arial"/>
            </a:endParaRPr>
          </a:p>
        </p:txBody>
      </p:sp>
      <p:sp>
        <p:nvSpPr>
          <p:cNvPr id="80"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BE" sz="3200" b="0" strike="noStrike" spc="-1">
              <a:latin typeface="Arial"/>
            </a:endParaRPr>
          </a:p>
        </p:txBody>
      </p:sp>
      <p:sp>
        <p:nvSpPr>
          <p:cNvPr id="81"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88"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fr-BE"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90"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92"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BE" sz="3200" b="0" strike="noStrike" spc="-1">
              <a:latin typeface="Arial"/>
            </a:endParaRPr>
          </a:p>
        </p:txBody>
      </p:sp>
      <p:sp>
        <p:nvSpPr>
          <p:cNvPr id="9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fr-BE"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9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9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BE" sz="3200" b="0" strike="noStrike" spc="-1">
              <a:latin typeface="Arial"/>
            </a:endParaRPr>
          </a:p>
        </p:txBody>
      </p:sp>
      <p:sp>
        <p:nvSpPr>
          <p:cNvPr id="9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01"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BE" sz="3200" b="0" strike="noStrike" spc="-1">
              <a:latin typeface="Arial"/>
            </a:endParaRPr>
          </a:p>
        </p:txBody>
      </p:sp>
      <p:sp>
        <p:nvSpPr>
          <p:cNvPr id="10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103"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0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106"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107"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09"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BE" sz="3200" b="0" strike="noStrike" spc="-1">
              <a:latin typeface="Arial"/>
            </a:endParaRPr>
          </a:p>
        </p:txBody>
      </p:sp>
      <p:sp>
        <p:nvSpPr>
          <p:cNvPr id="110"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1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113"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11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BE" sz="3200" b="0" strike="noStrike" spc="-1">
              <a:latin typeface="Arial"/>
            </a:endParaRPr>
          </a:p>
        </p:txBody>
      </p:sp>
      <p:sp>
        <p:nvSpPr>
          <p:cNvPr id="115"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17"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BE" sz="3200" b="0" strike="noStrike" spc="-1">
              <a:latin typeface="Arial"/>
            </a:endParaRPr>
          </a:p>
        </p:txBody>
      </p:sp>
      <p:sp>
        <p:nvSpPr>
          <p:cNvPr id="118"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BE" sz="3200" b="0" strike="noStrike" spc="-1">
              <a:latin typeface="Arial"/>
            </a:endParaRPr>
          </a:p>
        </p:txBody>
      </p:sp>
      <p:sp>
        <p:nvSpPr>
          <p:cNvPr id="119"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BE" sz="3200" b="0" strike="noStrike" spc="-1">
              <a:latin typeface="Arial"/>
            </a:endParaRPr>
          </a:p>
        </p:txBody>
      </p:sp>
      <p:sp>
        <p:nvSpPr>
          <p:cNvPr id="120"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BE" sz="3200" b="0" strike="noStrike" spc="-1">
              <a:latin typeface="Arial"/>
            </a:endParaRPr>
          </a:p>
        </p:txBody>
      </p:sp>
      <p:sp>
        <p:nvSpPr>
          <p:cNvPr id="121"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BE" sz="3200" b="0" strike="noStrike" spc="-1">
              <a:latin typeface="Arial"/>
            </a:endParaRPr>
          </a:p>
        </p:txBody>
      </p:sp>
      <p:sp>
        <p:nvSpPr>
          <p:cNvPr id="122"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8"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29"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fr-BE"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31"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33"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BE" sz="3200" b="0" strike="noStrike" spc="-1">
              <a:latin typeface="Arial"/>
            </a:endParaRPr>
          </a:p>
        </p:txBody>
      </p:sp>
      <p:sp>
        <p:nvSpPr>
          <p:cNvPr id="134"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6"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fr-BE"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3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139"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BE" sz="3200" b="0" strike="noStrike" spc="-1">
              <a:latin typeface="Arial"/>
            </a:endParaRPr>
          </a:p>
        </p:txBody>
      </p:sp>
      <p:sp>
        <p:nvSpPr>
          <p:cNvPr id="140"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42"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BE" sz="3200" b="0" strike="noStrike" spc="-1">
              <a:latin typeface="Arial"/>
            </a:endParaRPr>
          </a:p>
        </p:txBody>
      </p:sp>
      <p:sp>
        <p:nvSpPr>
          <p:cNvPr id="143"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144"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4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14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148"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50"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BE" sz="3200" b="0" strike="noStrike" spc="-1">
              <a:latin typeface="Arial"/>
            </a:endParaRPr>
          </a:p>
        </p:txBody>
      </p:sp>
      <p:sp>
        <p:nvSpPr>
          <p:cNvPr id="151"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5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15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155"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BE" sz="3200" b="0" strike="noStrike" spc="-1">
              <a:latin typeface="Arial"/>
            </a:endParaRPr>
          </a:p>
        </p:txBody>
      </p:sp>
      <p:sp>
        <p:nvSpPr>
          <p:cNvPr id="156"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58"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BE" sz="3200" b="0" strike="noStrike" spc="-1">
              <a:latin typeface="Arial"/>
            </a:endParaRPr>
          </a:p>
        </p:txBody>
      </p:sp>
      <p:sp>
        <p:nvSpPr>
          <p:cNvPr id="159"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BE" sz="3200" b="0" strike="noStrike" spc="-1">
              <a:latin typeface="Arial"/>
            </a:endParaRPr>
          </a:p>
        </p:txBody>
      </p:sp>
      <p:sp>
        <p:nvSpPr>
          <p:cNvPr id="160"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BE" sz="3200" b="0" strike="noStrike" spc="-1">
              <a:latin typeface="Arial"/>
            </a:endParaRPr>
          </a:p>
        </p:txBody>
      </p:sp>
      <p:sp>
        <p:nvSpPr>
          <p:cNvPr id="161"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BE" sz="3200" b="0" strike="noStrike" spc="-1">
              <a:latin typeface="Arial"/>
            </a:endParaRPr>
          </a:p>
        </p:txBody>
      </p:sp>
      <p:sp>
        <p:nvSpPr>
          <p:cNvPr id="162"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BE" sz="3200" b="0" strike="noStrike" spc="-1">
              <a:latin typeface="Arial"/>
            </a:endParaRPr>
          </a:p>
        </p:txBody>
      </p:sp>
      <p:sp>
        <p:nvSpPr>
          <p:cNvPr id="163"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6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70"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fr-BE" sz="3200" b="0" strike="noStrike" spc="-1">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72"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74"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BE" sz="3200" b="0" strike="noStrike" spc="-1">
              <a:latin typeface="Arial"/>
            </a:endParaRPr>
          </a:p>
        </p:txBody>
      </p:sp>
      <p:sp>
        <p:nvSpPr>
          <p:cNvPr id="175"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7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77"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fr-BE" sz="3200" b="0" strike="noStrike" spc="-1">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79"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180"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BE" sz="3200" b="0" strike="noStrike" spc="-1">
              <a:latin typeface="Arial"/>
            </a:endParaRPr>
          </a:p>
        </p:txBody>
      </p:sp>
      <p:sp>
        <p:nvSpPr>
          <p:cNvPr id="181"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83"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BE" sz="3200" b="0" strike="noStrike" spc="-1">
              <a:latin typeface="Arial"/>
            </a:endParaRPr>
          </a:p>
        </p:txBody>
      </p:sp>
      <p:sp>
        <p:nvSpPr>
          <p:cNvPr id="18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185"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8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8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18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189"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9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91"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BE" sz="3200" b="0" strike="noStrike" spc="-1">
              <a:latin typeface="Arial"/>
            </a:endParaRPr>
          </a:p>
        </p:txBody>
      </p:sp>
      <p:sp>
        <p:nvSpPr>
          <p:cNvPr id="192"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9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9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19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196"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BE" sz="3200" b="0" strike="noStrike" spc="-1">
              <a:latin typeface="Arial"/>
            </a:endParaRPr>
          </a:p>
        </p:txBody>
      </p:sp>
      <p:sp>
        <p:nvSpPr>
          <p:cNvPr id="197"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199"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BE" sz="3200" b="0" strike="noStrike" spc="-1">
              <a:latin typeface="Arial"/>
            </a:endParaRPr>
          </a:p>
        </p:txBody>
      </p:sp>
      <p:sp>
        <p:nvSpPr>
          <p:cNvPr id="200"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BE" sz="3200" b="0" strike="noStrike" spc="-1">
              <a:latin typeface="Arial"/>
            </a:endParaRPr>
          </a:p>
        </p:txBody>
      </p:sp>
      <p:sp>
        <p:nvSpPr>
          <p:cNvPr id="201"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BE" sz="3200" b="0" strike="noStrike" spc="-1">
              <a:latin typeface="Arial"/>
            </a:endParaRPr>
          </a:p>
        </p:txBody>
      </p:sp>
      <p:sp>
        <p:nvSpPr>
          <p:cNvPr id="202"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BE" sz="3200" b="0" strike="noStrike" spc="-1">
              <a:latin typeface="Arial"/>
            </a:endParaRPr>
          </a:p>
        </p:txBody>
      </p:sp>
      <p:sp>
        <p:nvSpPr>
          <p:cNvPr id="203"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BE" sz="3200" b="0" strike="noStrike" spc="-1">
              <a:latin typeface="Arial"/>
            </a:endParaRPr>
          </a:p>
        </p:txBody>
      </p:sp>
      <p:sp>
        <p:nvSpPr>
          <p:cNvPr id="204"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1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212"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fr-BE" sz="3200" b="0" strike="noStrike" spc="-1">
              <a:latin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214"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1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21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BE" sz="3200" b="0" strike="noStrike" spc="-1">
              <a:latin typeface="Arial"/>
            </a:endParaRPr>
          </a:p>
        </p:txBody>
      </p:sp>
      <p:sp>
        <p:nvSpPr>
          <p:cNvPr id="217"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18"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19"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fr-BE" sz="3200" b="0" strike="noStrike" spc="-1">
              <a:latin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2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22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222"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BE" sz="3200" b="0" strike="noStrike" spc="-1">
              <a:latin typeface="Arial"/>
            </a:endParaRPr>
          </a:p>
        </p:txBody>
      </p:sp>
      <p:sp>
        <p:nvSpPr>
          <p:cNvPr id="223"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24"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225"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BE" sz="3200" b="0" strike="noStrike" spc="-1">
              <a:latin typeface="Arial"/>
            </a:endParaRPr>
          </a:p>
        </p:txBody>
      </p:sp>
      <p:sp>
        <p:nvSpPr>
          <p:cNvPr id="226"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227"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8"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229"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230"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231"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233"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BE" sz="3200" b="0" strike="noStrike" spc="-1">
              <a:latin typeface="Arial"/>
            </a:endParaRPr>
          </a:p>
        </p:txBody>
      </p:sp>
      <p:sp>
        <p:nvSpPr>
          <p:cNvPr id="234"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3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23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BE" sz="3200" b="0" strike="noStrike" spc="-1">
              <a:latin typeface="Arial"/>
            </a:endParaRPr>
          </a:p>
        </p:txBody>
      </p:sp>
      <p:sp>
        <p:nvSpPr>
          <p:cNvPr id="23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BE" sz="3200" b="0" strike="noStrike" spc="-1">
              <a:latin typeface="Arial"/>
            </a:endParaRPr>
          </a:p>
        </p:txBody>
      </p:sp>
      <p:sp>
        <p:nvSpPr>
          <p:cNvPr id="238"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BE" sz="3200" b="0" strike="noStrike" spc="-1">
              <a:latin typeface="Arial"/>
            </a:endParaRPr>
          </a:p>
        </p:txBody>
      </p:sp>
      <p:sp>
        <p:nvSpPr>
          <p:cNvPr id="239"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4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BE" sz="4400" b="0" strike="noStrike" spc="-1">
              <a:latin typeface="Arial"/>
            </a:endParaRPr>
          </a:p>
        </p:txBody>
      </p:sp>
      <p:sp>
        <p:nvSpPr>
          <p:cNvPr id="241"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BE" sz="3200" b="0" strike="noStrike" spc="-1">
              <a:latin typeface="Arial"/>
            </a:endParaRPr>
          </a:p>
        </p:txBody>
      </p:sp>
      <p:sp>
        <p:nvSpPr>
          <p:cNvPr id="242"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BE" sz="3200" b="0" strike="noStrike" spc="-1">
              <a:latin typeface="Arial"/>
            </a:endParaRPr>
          </a:p>
        </p:txBody>
      </p:sp>
      <p:sp>
        <p:nvSpPr>
          <p:cNvPr id="243"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BE" sz="3200" b="0" strike="noStrike" spc="-1">
              <a:latin typeface="Arial"/>
            </a:endParaRPr>
          </a:p>
        </p:txBody>
      </p:sp>
      <p:sp>
        <p:nvSpPr>
          <p:cNvPr id="244"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BE" sz="3200" b="0" strike="noStrike" spc="-1">
              <a:latin typeface="Arial"/>
            </a:endParaRPr>
          </a:p>
        </p:txBody>
      </p:sp>
      <p:sp>
        <p:nvSpPr>
          <p:cNvPr id="245"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BE" sz="3200" b="0" strike="noStrike" spc="-1">
              <a:latin typeface="Arial"/>
            </a:endParaRPr>
          </a:p>
        </p:txBody>
      </p:sp>
      <p:sp>
        <p:nvSpPr>
          <p:cNvPr id="246"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BE"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2.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CustomShape 1"/>
          <p:cNvSpPr/>
          <p:nvPr/>
        </p:nvSpPr>
        <p:spPr>
          <a:xfrm>
            <a:off x="0" y="6453360"/>
            <a:ext cx="9143280" cy="431280"/>
          </a:xfrm>
          <a:prstGeom prst="rect">
            <a:avLst/>
          </a:prstGeom>
          <a:solidFill>
            <a:srgbClr val="006DB1"/>
          </a:solidFill>
          <a:ln w="9360">
            <a:noFill/>
          </a:ln>
        </p:spPr>
        <p:style>
          <a:lnRef idx="0">
            <a:scrgbClr r="0" g="0" b="0"/>
          </a:lnRef>
          <a:fillRef idx="0">
            <a:scrgbClr r="0" g="0" b="0"/>
          </a:fillRef>
          <a:effectRef idx="0">
            <a:scrgbClr r="0" g="0" b="0"/>
          </a:effectRef>
          <a:fontRef idx="minor"/>
        </p:style>
      </p:sp>
      <p:pic>
        <p:nvPicPr>
          <p:cNvPr id="6" name="Kuva 36"/>
          <p:cNvPicPr/>
          <p:nvPr/>
        </p:nvPicPr>
        <p:blipFill>
          <a:blip r:embed="rId14"/>
          <a:stretch/>
        </p:blipFill>
        <p:spPr>
          <a:xfrm>
            <a:off x="6434640" y="6045480"/>
            <a:ext cx="2961360" cy="811800"/>
          </a:xfrm>
          <a:prstGeom prst="rect">
            <a:avLst/>
          </a:prstGeom>
          <a:ln>
            <a:noFill/>
          </a:ln>
        </p:spPr>
      </p:pic>
      <p:pic>
        <p:nvPicPr>
          <p:cNvPr id="2" name="Kuva 38"/>
          <p:cNvPicPr/>
          <p:nvPr/>
        </p:nvPicPr>
        <p:blipFill>
          <a:blip r:embed="rId15"/>
          <a:stretch/>
        </p:blipFill>
        <p:spPr>
          <a:xfrm>
            <a:off x="8156160" y="6341760"/>
            <a:ext cx="393480" cy="398880"/>
          </a:xfrm>
          <a:prstGeom prst="rect">
            <a:avLst/>
          </a:prstGeom>
          <a:ln>
            <a:noFill/>
          </a:ln>
        </p:spPr>
      </p:pic>
      <p:sp>
        <p:nvSpPr>
          <p:cNvPr id="3" name="PlaceHolder 2"/>
          <p:cNvSpPr>
            <a:spLocks noGrp="1"/>
          </p:cNvSpPr>
          <p:nvPr>
            <p:ph type="title"/>
          </p:nvPr>
        </p:nvSpPr>
        <p:spPr>
          <a:xfrm>
            <a:off x="457200" y="273240"/>
            <a:ext cx="8228880" cy="1145160"/>
          </a:xfrm>
          <a:prstGeom prst="rect">
            <a:avLst/>
          </a:prstGeom>
        </p:spPr>
        <p:txBody>
          <a:bodyPr lIns="0" tIns="0" rIns="0" bIns="0" anchor="ctr">
            <a:spAutoFit/>
          </a:bodyPr>
          <a:lstStyle/>
          <a:p>
            <a:r>
              <a:rPr lang="fr-BE" sz="1800" b="0" strike="noStrike" spc="-1">
                <a:latin typeface="Arial"/>
              </a:rPr>
              <a:t>Cliquez pour éditer le format du texte-titre</a:t>
            </a:r>
          </a:p>
        </p:txBody>
      </p:sp>
      <p:sp>
        <p:nvSpPr>
          <p:cNvPr id="4" name="PlaceHolder 3"/>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BE"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BE" sz="2800" b="0" strike="noStrike" spc="-1">
                <a:latin typeface="Arial"/>
              </a:rPr>
              <a:t>Second niveau de plan</a:t>
            </a:r>
          </a:p>
          <a:p>
            <a:pPr marL="1296000" lvl="2" indent="-288000">
              <a:spcBef>
                <a:spcPts val="850"/>
              </a:spcBef>
              <a:buClr>
                <a:srgbClr val="000000"/>
              </a:buClr>
              <a:buSzPct val="45000"/>
              <a:buFont typeface="Wingdings" charset="2"/>
              <a:buChar char=""/>
            </a:pPr>
            <a:r>
              <a:rPr lang="fr-BE" sz="2400" b="0" strike="noStrike" spc="-1">
                <a:latin typeface="Arial"/>
              </a:rPr>
              <a:t>Troisième niveau de plan</a:t>
            </a:r>
          </a:p>
          <a:p>
            <a:pPr marL="1728000" lvl="3" indent="-216000">
              <a:spcBef>
                <a:spcPts val="567"/>
              </a:spcBef>
              <a:buClr>
                <a:srgbClr val="000000"/>
              </a:buClr>
              <a:buSzPct val="75000"/>
              <a:buFont typeface="Symbol" charset="2"/>
              <a:buChar char=""/>
            </a:pPr>
            <a:r>
              <a:rPr lang="fr-BE" sz="2000" b="0" strike="noStrike" spc="-1">
                <a:latin typeface="Arial"/>
              </a:rPr>
              <a:t>Quatrième niveau de plan</a:t>
            </a:r>
          </a:p>
          <a:p>
            <a:pPr marL="2160000" lvl="4" indent="-216000">
              <a:spcBef>
                <a:spcPts val="283"/>
              </a:spcBef>
              <a:buClr>
                <a:srgbClr val="000000"/>
              </a:buClr>
              <a:buSzPct val="45000"/>
              <a:buFont typeface="Wingdings" charset="2"/>
              <a:buChar char=""/>
            </a:pPr>
            <a:r>
              <a:rPr lang="fr-BE" sz="2000" b="0" strike="noStrike" spc="-1">
                <a:latin typeface="Arial"/>
              </a:rPr>
              <a:t>Cinquième niveau de plan</a:t>
            </a:r>
          </a:p>
          <a:p>
            <a:pPr marL="2592000" lvl="5" indent="-216000">
              <a:spcBef>
                <a:spcPts val="283"/>
              </a:spcBef>
              <a:buClr>
                <a:srgbClr val="000000"/>
              </a:buClr>
              <a:buSzPct val="45000"/>
              <a:buFont typeface="Wingdings" charset="2"/>
              <a:buChar char=""/>
            </a:pPr>
            <a:r>
              <a:rPr lang="fr-BE" sz="2000" b="0" strike="noStrike" spc="-1">
                <a:latin typeface="Arial"/>
              </a:rPr>
              <a:t>Sixième niveau de plan</a:t>
            </a:r>
          </a:p>
          <a:p>
            <a:pPr marL="3024000" lvl="6" indent="-216000">
              <a:spcBef>
                <a:spcPts val="283"/>
              </a:spcBef>
              <a:buClr>
                <a:srgbClr val="000000"/>
              </a:buClr>
              <a:buSzPct val="45000"/>
              <a:buFont typeface="Wingdings" charset="2"/>
              <a:buChar char=""/>
            </a:pPr>
            <a:r>
              <a:rPr lang="fr-BE" sz="20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CustomShape 1"/>
          <p:cNvSpPr/>
          <p:nvPr/>
        </p:nvSpPr>
        <p:spPr>
          <a:xfrm>
            <a:off x="0" y="6453360"/>
            <a:ext cx="9143280" cy="431280"/>
          </a:xfrm>
          <a:prstGeom prst="rect">
            <a:avLst/>
          </a:prstGeom>
          <a:solidFill>
            <a:srgbClr val="006DB1"/>
          </a:solidFill>
          <a:ln w="9360">
            <a:noFill/>
          </a:ln>
        </p:spPr>
        <p:style>
          <a:lnRef idx="0">
            <a:scrgbClr r="0" g="0" b="0"/>
          </a:lnRef>
          <a:fillRef idx="0">
            <a:scrgbClr r="0" g="0" b="0"/>
          </a:fillRef>
          <a:effectRef idx="0">
            <a:scrgbClr r="0" g="0" b="0"/>
          </a:effectRef>
          <a:fontRef idx="minor"/>
        </p:style>
      </p:sp>
      <p:pic>
        <p:nvPicPr>
          <p:cNvPr id="42" name="Kuva 36"/>
          <p:cNvPicPr/>
          <p:nvPr/>
        </p:nvPicPr>
        <p:blipFill>
          <a:blip r:embed="rId14"/>
          <a:stretch/>
        </p:blipFill>
        <p:spPr>
          <a:xfrm>
            <a:off x="6434640" y="6045480"/>
            <a:ext cx="2961360" cy="811800"/>
          </a:xfrm>
          <a:prstGeom prst="rect">
            <a:avLst/>
          </a:prstGeom>
          <a:ln>
            <a:noFill/>
          </a:ln>
        </p:spPr>
      </p:pic>
      <p:pic>
        <p:nvPicPr>
          <p:cNvPr id="43" name="Kuva 38"/>
          <p:cNvPicPr/>
          <p:nvPr/>
        </p:nvPicPr>
        <p:blipFill>
          <a:blip r:embed="rId15"/>
          <a:stretch/>
        </p:blipFill>
        <p:spPr>
          <a:xfrm>
            <a:off x="8156160" y="6341760"/>
            <a:ext cx="393480" cy="398880"/>
          </a:xfrm>
          <a:prstGeom prst="rect">
            <a:avLst/>
          </a:prstGeom>
          <a:ln>
            <a:noFill/>
          </a:ln>
        </p:spPr>
      </p:pic>
      <p:sp>
        <p:nvSpPr>
          <p:cNvPr id="44" name="PlaceHolder 2"/>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fr-BE" sz="4400" b="0" strike="noStrike" spc="-1">
                <a:latin typeface="Arial"/>
              </a:rPr>
              <a:t>Cliquez pour éditer le format du texte-titre</a:t>
            </a:r>
          </a:p>
        </p:txBody>
      </p:sp>
      <p:sp>
        <p:nvSpPr>
          <p:cNvPr id="45" name="PlaceHolder 3"/>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BE"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BE" sz="2800" b="0" strike="noStrike" spc="-1">
                <a:latin typeface="Arial"/>
              </a:rPr>
              <a:t>Second niveau de plan</a:t>
            </a:r>
          </a:p>
          <a:p>
            <a:pPr marL="1296000" lvl="2" indent="-288000">
              <a:spcBef>
                <a:spcPts val="850"/>
              </a:spcBef>
              <a:buClr>
                <a:srgbClr val="000000"/>
              </a:buClr>
              <a:buSzPct val="45000"/>
              <a:buFont typeface="Wingdings" charset="2"/>
              <a:buChar char=""/>
            </a:pPr>
            <a:r>
              <a:rPr lang="fr-BE" sz="2400" b="0" strike="noStrike" spc="-1">
                <a:latin typeface="Arial"/>
              </a:rPr>
              <a:t>Troisième niveau de plan</a:t>
            </a:r>
          </a:p>
          <a:p>
            <a:pPr marL="1728000" lvl="3" indent="-216000">
              <a:spcBef>
                <a:spcPts val="567"/>
              </a:spcBef>
              <a:buClr>
                <a:srgbClr val="000000"/>
              </a:buClr>
              <a:buSzPct val="75000"/>
              <a:buFont typeface="Symbol" charset="2"/>
              <a:buChar char=""/>
            </a:pPr>
            <a:r>
              <a:rPr lang="fr-BE" sz="2000" b="0" strike="noStrike" spc="-1">
                <a:latin typeface="Arial"/>
              </a:rPr>
              <a:t>Quatrième niveau de plan</a:t>
            </a:r>
          </a:p>
          <a:p>
            <a:pPr marL="2160000" lvl="4" indent="-216000">
              <a:spcBef>
                <a:spcPts val="283"/>
              </a:spcBef>
              <a:buClr>
                <a:srgbClr val="000000"/>
              </a:buClr>
              <a:buSzPct val="45000"/>
              <a:buFont typeface="Wingdings" charset="2"/>
              <a:buChar char=""/>
            </a:pPr>
            <a:r>
              <a:rPr lang="fr-BE" sz="2000" b="0" strike="noStrike" spc="-1">
                <a:latin typeface="Arial"/>
              </a:rPr>
              <a:t>Cinquième niveau de plan</a:t>
            </a:r>
          </a:p>
          <a:p>
            <a:pPr marL="2592000" lvl="5" indent="-216000">
              <a:spcBef>
                <a:spcPts val="283"/>
              </a:spcBef>
              <a:buClr>
                <a:srgbClr val="000000"/>
              </a:buClr>
              <a:buSzPct val="45000"/>
              <a:buFont typeface="Wingdings" charset="2"/>
              <a:buChar char=""/>
            </a:pPr>
            <a:r>
              <a:rPr lang="fr-BE" sz="2000" b="0" strike="noStrike" spc="-1">
                <a:latin typeface="Arial"/>
              </a:rPr>
              <a:t>Sixième niveau de plan</a:t>
            </a:r>
          </a:p>
          <a:p>
            <a:pPr marL="3024000" lvl="6" indent="-216000">
              <a:spcBef>
                <a:spcPts val="283"/>
              </a:spcBef>
              <a:buClr>
                <a:srgbClr val="000000"/>
              </a:buClr>
              <a:buSzPct val="45000"/>
              <a:buFont typeface="Wingdings" charset="2"/>
              <a:buChar char=""/>
            </a:pPr>
            <a:r>
              <a:rPr lang="fr-BE" sz="20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 name="CustomShape 1"/>
          <p:cNvSpPr/>
          <p:nvPr/>
        </p:nvSpPr>
        <p:spPr>
          <a:xfrm>
            <a:off x="0" y="6453360"/>
            <a:ext cx="9143280" cy="431280"/>
          </a:xfrm>
          <a:prstGeom prst="rect">
            <a:avLst/>
          </a:prstGeom>
          <a:solidFill>
            <a:srgbClr val="006DB1"/>
          </a:solidFill>
          <a:ln w="9360">
            <a:noFill/>
          </a:ln>
        </p:spPr>
        <p:style>
          <a:lnRef idx="0">
            <a:scrgbClr r="0" g="0" b="0"/>
          </a:lnRef>
          <a:fillRef idx="0">
            <a:scrgbClr r="0" g="0" b="0"/>
          </a:fillRef>
          <a:effectRef idx="0">
            <a:scrgbClr r="0" g="0" b="0"/>
          </a:effectRef>
          <a:fontRef idx="minor"/>
        </p:style>
      </p:sp>
      <p:pic>
        <p:nvPicPr>
          <p:cNvPr id="83" name="Kuva 36"/>
          <p:cNvPicPr/>
          <p:nvPr/>
        </p:nvPicPr>
        <p:blipFill>
          <a:blip r:embed="rId14"/>
          <a:stretch/>
        </p:blipFill>
        <p:spPr>
          <a:xfrm>
            <a:off x="6434640" y="6045480"/>
            <a:ext cx="2961360" cy="811800"/>
          </a:xfrm>
          <a:prstGeom prst="rect">
            <a:avLst/>
          </a:prstGeom>
          <a:ln>
            <a:noFill/>
          </a:ln>
        </p:spPr>
      </p:pic>
      <p:pic>
        <p:nvPicPr>
          <p:cNvPr id="84" name="Kuva 38"/>
          <p:cNvPicPr/>
          <p:nvPr/>
        </p:nvPicPr>
        <p:blipFill>
          <a:blip r:embed="rId15"/>
          <a:stretch/>
        </p:blipFill>
        <p:spPr>
          <a:xfrm>
            <a:off x="8156160" y="6341760"/>
            <a:ext cx="393480" cy="398880"/>
          </a:xfrm>
          <a:prstGeom prst="rect">
            <a:avLst/>
          </a:prstGeom>
          <a:ln>
            <a:noFill/>
          </a:ln>
        </p:spPr>
      </p:pic>
      <p:sp>
        <p:nvSpPr>
          <p:cNvPr id="85" name="PlaceHolder 2"/>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fr-BE" sz="4400" b="0" strike="noStrike" spc="-1">
                <a:latin typeface="Arial"/>
              </a:rPr>
              <a:t>Cliquez pour éditer le format du texte-titre</a:t>
            </a:r>
          </a:p>
        </p:txBody>
      </p:sp>
      <p:sp>
        <p:nvSpPr>
          <p:cNvPr id="86" name="PlaceHolder 3"/>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BE"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BE" sz="2800" b="0" strike="noStrike" spc="-1">
                <a:latin typeface="Arial"/>
              </a:rPr>
              <a:t>Second niveau de plan</a:t>
            </a:r>
          </a:p>
          <a:p>
            <a:pPr marL="1296000" lvl="2" indent="-288000">
              <a:spcBef>
                <a:spcPts val="850"/>
              </a:spcBef>
              <a:buClr>
                <a:srgbClr val="000000"/>
              </a:buClr>
              <a:buSzPct val="45000"/>
              <a:buFont typeface="Wingdings" charset="2"/>
              <a:buChar char=""/>
            </a:pPr>
            <a:r>
              <a:rPr lang="fr-BE" sz="2400" b="0" strike="noStrike" spc="-1">
                <a:latin typeface="Arial"/>
              </a:rPr>
              <a:t>Troisième niveau de plan</a:t>
            </a:r>
          </a:p>
          <a:p>
            <a:pPr marL="1728000" lvl="3" indent="-216000">
              <a:spcBef>
                <a:spcPts val="567"/>
              </a:spcBef>
              <a:buClr>
                <a:srgbClr val="000000"/>
              </a:buClr>
              <a:buSzPct val="75000"/>
              <a:buFont typeface="Symbol" charset="2"/>
              <a:buChar char=""/>
            </a:pPr>
            <a:r>
              <a:rPr lang="fr-BE" sz="2000" b="0" strike="noStrike" spc="-1">
                <a:latin typeface="Arial"/>
              </a:rPr>
              <a:t>Quatrième niveau de plan</a:t>
            </a:r>
          </a:p>
          <a:p>
            <a:pPr marL="2160000" lvl="4" indent="-216000">
              <a:spcBef>
                <a:spcPts val="283"/>
              </a:spcBef>
              <a:buClr>
                <a:srgbClr val="000000"/>
              </a:buClr>
              <a:buSzPct val="45000"/>
              <a:buFont typeface="Wingdings" charset="2"/>
              <a:buChar char=""/>
            </a:pPr>
            <a:r>
              <a:rPr lang="fr-BE" sz="2000" b="0" strike="noStrike" spc="-1">
                <a:latin typeface="Arial"/>
              </a:rPr>
              <a:t>Cinquième niveau de plan</a:t>
            </a:r>
          </a:p>
          <a:p>
            <a:pPr marL="2592000" lvl="5" indent="-216000">
              <a:spcBef>
                <a:spcPts val="283"/>
              </a:spcBef>
              <a:buClr>
                <a:srgbClr val="000000"/>
              </a:buClr>
              <a:buSzPct val="45000"/>
              <a:buFont typeface="Wingdings" charset="2"/>
              <a:buChar char=""/>
            </a:pPr>
            <a:r>
              <a:rPr lang="fr-BE" sz="2000" b="0" strike="noStrike" spc="-1">
                <a:latin typeface="Arial"/>
              </a:rPr>
              <a:t>Sixième niveau de plan</a:t>
            </a:r>
          </a:p>
          <a:p>
            <a:pPr marL="3024000" lvl="6" indent="-216000">
              <a:spcBef>
                <a:spcPts val="283"/>
              </a:spcBef>
              <a:buClr>
                <a:srgbClr val="000000"/>
              </a:buClr>
              <a:buSzPct val="45000"/>
              <a:buFont typeface="Wingdings" charset="2"/>
              <a:buChar char=""/>
            </a:pPr>
            <a:r>
              <a:rPr lang="fr-BE" sz="20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 name="CustomShape 1"/>
          <p:cNvSpPr/>
          <p:nvPr/>
        </p:nvSpPr>
        <p:spPr>
          <a:xfrm>
            <a:off x="0" y="6453360"/>
            <a:ext cx="9143280" cy="431280"/>
          </a:xfrm>
          <a:prstGeom prst="rect">
            <a:avLst/>
          </a:prstGeom>
          <a:solidFill>
            <a:srgbClr val="006DB1"/>
          </a:solidFill>
          <a:ln w="9360">
            <a:noFill/>
          </a:ln>
        </p:spPr>
        <p:style>
          <a:lnRef idx="0">
            <a:scrgbClr r="0" g="0" b="0"/>
          </a:lnRef>
          <a:fillRef idx="0">
            <a:scrgbClr r="0" g="0" b="0"/>
          </a:fillRef>
          <a:effectRef idx="0">
            <a:scrgbClr r="0" g="0" b="0"/>
          </a:effectRef>
          <a:fontRef idx="minor"/>
        </p:style>
      </p:sp>
      <p:pic>
        <p:nvPicPr>
          <p:cNvPr id="124" name="Kuva 36"/>
          <p:cNvPicPr/>
          <p:nvPr/>
        </p:nvPicPr>
        <p:blipFill>
          <a:blip r:embed="rId14"/>
          <a:stretch/>
        </p:blipFill>
        <p:spPr>
          <a:xfrm>
            <a:off x="6434640" y="6045480"/>
            <a:ext cx="2961360" cy="811800"/>
          </a:xfrm>
          <a:prstGeom prst="rect">
            <a:avLst/>
          </a:prstGeom>
          <a:ln>
            <a:noFill/>
          </a:ln>
        </p:spPr>
      </p:pic>
      <p:pic>
        <p:nvPicPr>
          <p:cNvPr id="125" name="Kuva 38"/>
          <p:cNvPicPr/>
          <p:nvPr/>
        </p:nvPicPr>
        <p:blipFill>
          <a:blip r:embed="rId15"/>
          <a:stretch/>
        </p:blipFill>
        <p:spPr>
          <a:xfrm>
            <a:off x="8156160" y="6341760"/>
            <a:ext cx="393480" cy="398880"/>
          </a:xfrm>
          <a:prstGeom prst="rect">
            <a:avLst/>
          </a:prstGeom>
          <a:ln>
            <a:noFill/>
          </a:ln>
        </p:spPr>
      </p:pic>
      <p:sp>
        <p:nvSpPr>
          <p:cNvPr id="126" name="PlaceHolder 2"/>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fr-BE" sz="4400" b="0" strike="noStrike" spc="-1">
                <a:latin typeface="Arial"/>
              </a:rPr>
              <a:t>Cliquez pour éditer le format du texte-titre</a:t>
            </a:r>
          </a:p>
        </p:txBody>
      </p:sp>
      <p:sp>
        <p:nvSpPr>
          <p:cNvPr id="127" name="PlaceHolder 3"/>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BE"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BE" sz="2800" b="0" strike="noStrike" spc="-1">
                <a:latin typeface="Arial"/>
              </a:rPr>
              <a:t>Second niveau de plan</a:t>
            </a:r>
          </a:p>
          <a:p>
            <a:pPr marL="1296000" lvl="2" indent="-288000">
              <a:spcBef>
                <a:spcPts val="850"/>
              </a:spcBef>
              <a:buClr>
                <a:srgbClr val="000000"/>
              </a:buClr>
              <a:buSzPct val="45000"/>
              <a:buFont typeface="Wingdings" charset="2"/>
              <a:buChar char=""/>
            </a:pPr>
            <a:r>
              <a:rPr lang="fr-BE" sz="2400" b="0" strike="noStrike" spc="-1">
                <a:latin typeface="Arial"/>
              </a:rPr>
              <a:t>Troisième niveau de plan</a:t>
            </a:r>
          </a:p>
          <a:p>
            <a:pPr marL="1728000" lvl="3" indent="-216000">
              <a:spcBef>
                <a:spcPts val="567"/>
              </a:spcBef>
              <a:buClr>
                <a:srgbClr val="000000"/>
              </a:buClr>
              <a:buSzPct val="75000"/>
              <a:buFont typeface="Symbol" charset="2"/>
              <a:buChar char=""/>
            </a:pPr>
            <a:r>
              <a:rPr lang="fr-BE" sz="2000" b="0" strike="noStrike" spc="-1">
                <a:latin typeface="Arial"/>
              </a:rPr>
              <a:t>Quatrième niveau de plan</a:t>
            </a:r>
          </a:p>
          <a:p>
            <a:pPr marL="2160000" lvl="4" indent="-216000">
              <a:spcBef>
                <a:spcPts val="283"/>
              </a:spcBef>
              <a:buClr>
                <a:srgbClr val="000000"/>
              </a:buClr>
              <a:buSzPct val="45000"/>
              <a:buFont typeface="Wingdings" charset="2"/>
              <a:buChar char=""/>
            </a:pPr>
            <a:r>
              <a:rPr lang="fr-BE" sz="2000" b="0" strike="noStrike" spc="-1">
                <a:latin typeface="Arial"/>
              </a:rPr>
              <a:t>Cinquième niveau de plan</a:t>
            </a:r>
          </a:p>
          <a:p>
            <a:pPr marL="2592000" lvl="5" indent="-216000">
              <a:spcBef>
                <a:spcPts val="283"/>
              </a:spcBef>
              <a:buClr>
                <a:srgbClr val="000000"/>
              </a:buClr>
              <a:buSzPct val="45000"/>
              <a:buFont typeface="Wingdings" charset="2"/>
              <a:buChar char=""/>
            </a:pPr>
            <a:r>
              <a:rPr lang="fr-BE" sz="2000" b="0" strike="noStrike" spc="-1">
                <a:latin typeface="Arial"/>
              </a:rPr>
              <a:t>Sixième niveau de plan</a:t>
            </a:r>
          </a:p>
          <a:p>
            <a:pPr marL="3024000" lvl="6" indent="-216000">
              <a:spcBef>
                <a:spcPts val="283"/>
              </a:spcBef>
              <a:buClr>
                <a:srgbClr val="000000"/>
              </a:buClr>
              <a:buSzPct val="45000"/>
              <a:buFont typeface="Wingdings" charset="2"/>
              <a:buChar char=""/>
            </a:pPr>
            <a:r>
              <a:rPr lang="fr-BE" sz="20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4" name="CustomShape 1"/>
          <p:cNvSpPr/>
          <p:nvPr/>
        </p:nvSpPr>
        <p:spPr>
          <a:xfrm>
            <a:off x="0" y="6453360"/>
            <a:ext cx="9143280" cy="431280"/>
          </a:xfrm>
          <a:prstGeom prst="rect">
            <a:avLst/>
          </a:prstGeom>
          <a:solidFill>
            <a:srgbClr val="006DB1"/>
          </a:solidFill>
          <a:ln w="9360">
            <a:noFill/>
          </a:ln>
        </p:spPr>
        <p:style>
          <a:lnRef idx="0">
            <a:scrgbClr r="0" g="0" b="0"/>
          </a:lnRef>
          <a:fillRef idx="0">
            <a:scrgbClr r="0" g="0" b="0"/>
          </a:fillRef>
          <a:effectRef idx="0">
            <a:scrgbClr r="0" g="0" b="0"/>
          </a:effectRef>
          <a:fontRef idx="minor"/>
        </p:style>
      </p:sp>
      <p:pic>
        <p:nvPicPr>
          <p:cNvPr id="165" name="Kuva 36"/>
          <p:cNvPicPr/>
          <p:nvPr/>
        </p:nvPicPr>
        <p:blipFill>
          <a:blip r:embed="rId14"/>
          <a:stretch/>
        </p:blipFill>
        <p:spPr>
          <a:xfrm>
            <a:off x="6434640" y="6045480"/>
            <a:ext cx="2961360" cy="811800"/>
          </a:xfrm>
          <a:prstGeom prst="rect">
            <a:avLst/>
          </a:prstGeom>
          <a:ln>
            <a:noFill/>
          </a:ln>
        </p:spPr>
      </p:pic>
      <p:pic>
        <p:nvPicPr>
          <p:cNvPr id="166" name="Kuva 38"/>
          <p:cNvPicPr/>
          <p:nvPr/>
        </p:nvPicPr>
        <p:blipFill>
          <a:blip r:embed="rId15"/>
          <a:stretch/>
        </p:blipFill>
        <p:spPr>
          <a:xfrm>
            <a:off x="8156160" y="6341760"/>
            <a:ext cx="393480" cy="398880"/>
          </a:xfrm>
          <a:prstGeom prst="rect">
            <a:avLst/>
          </a:prstGeom>
          <a:ln>
            <a:noFill/>
          </a:ln>
        </p:spPr>
      </p:pic>
      <p:sp>
        <p:nvSpPr>
          <p:cNvPr id="167" name="PlaceHolder 2"/>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fr-BE" sz="4400" b="0" strike="noStrike" spc="-1">
                <a:latin typeface="Arial"/>
              </a:rPr>
              <a:t>Cliquez pour éditer le format du texte-titre</a:t>
            </a:r>
          </a:p>
        </p:txBody>
      </p:sp>
      <p:sp>
        <p:nvSpPr>
          <p:cNvPr id="168" name="PlaceHolder 3"/>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BE"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BE" sz="2800" b="0" strike="noStrike" spc="-1">
                <a:latin typeface="Arial"/>
              </a:rPr>
              <a:t>Second niveau de plan</a:t>
            </a:r>
          </a:p>
          <a:p>
            <a:pPr marL="1296000" lvl="2" indent="-288000">
              <a:spcBef>
                <a:spcPts val="850"/>
              </a:spcBef>
              <a:buClr>
                <a:srgbClr val="000000"/>
              </a:buClr>
              <a:buSzPct val="45000"/>
              <a:buFont typeface="Wingdings" charset="2"/>
              <a:buChar char=""/>
            </a:pPr>
            <a:r>
              <a:rPr lang="fr-BE" sz="2400" b="0" strike="noStrike" spc="-1">
                <a:latin typeface="Arial"/>
              </a:rPr>
              <a:t>Troisième niveau de plan</a:t>
            </a:r>
          </a:p>
          <a:p>
            <a:pPr marL="1728000" lvl="3" indent="-216000">
              <a:spcBef>
                <a:spcPts val="567"/>
              </a:spcBef>
              <a:buClr>
                <a:srgbClr val="000000"/>
              </a:buClr>
              <a:buSzPct val="75000"/>
              <a:buFont typeface="Symbol" charset="2"/>
              <a:buChar char=""/>
            </a:pPr>
            <a:r>
              <a:rPr lang="fr-BE" sz="2000" b="0" strike="noStrike" spc="-1">
                <a:latin typeface="Arial"/>
              </a:rPr>
              <a:t>Quatrième niveau de plan</a:t>
            </a:r>
          </a:p>
          <a:p>
            <a:pPr marL="2160000" lvl="4" indent="-216000">
              <a:spcBef>
                <a:spcPts val="283"/>
              </a:spcBef>
              <a:buClr>
                <a:srgbClr val="000000"/>
              </a:buClr>
              <a:buSzPct val="45000"/>
              <a:buFont typeface="Wingdings" charset="2"/>
              <a:buChar char=""/>
            </a:pPr>
            <a:r>
              <a:rPr lang="fr-BE" sz="2000" b="0" strike="noStrike" spc="-1">
                <a:latin typeface="Arial"/>
              </a:rPr>
              <a:t>Cinquième niveau de plan</a:t>
            </a:r>
          </a:p>
          <a:p>
            <a:pPr marL="2592000" lvl="5" indent="-216000">
              <a:spcBef>
                <a:spcPts val="283"/>
              </a:spcBef>
              <a:buClr>
                <a:srgbClr val="000000"/>
              </a:buClr>
              <a:buSzPct val="45000"/>
              <a:buFont typeface="Wingdings" charset="2"/>
              <a:buChar char=""/>
            </a:pPr>
            <a:r>
              <a:rPr lang="fr-BE" sz="2000" b="0" strike="noStrike" spc="-1">
                <a:latin typeface="Arial"/>
              </a:rPr>
              <a:t>Sixième niveau de plan</a:t>
            </a:r>
          </a:p>
          <a:p>
            <a:pPr marL="3024000" lvl="6" indent="-216000">
              <a:spcBef>
                <a:spcPts val="283"/>
              </a:spcBef>
              <a:buClr>
                <a:srgbClr val="000000"/>
              </a:buClr>
              <a:buSzPct val="45000"/>
              <a:buFont typeface="Wingdings" charset="2"/>
              <a:buChar char=""/>
            </a:pPr>
            <a:r>
              <a:rPr lang="fr-BE" sz="20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 name="CustomShape 1"/>
          <p:cNvSpPr/>
          <p:nvPr/>
        </p:nvSpPr>
        <p:spPr>
          <a:xfrm>
            <a:off x="0" y="6453360"/>
            <a:ext cx="9143280" cy="431280"/>
          </a:xfrm>
          <a:prstGeom prst="rect">
            <a:avLst/>
          </a:prstGeom>
          <a:solidFill>
            <a:srgbClr val="006DB1"/>
          </a:solidFill>
          <a:ln w="9360">
            <a:noFill/>
          </a:ln>
        </p:spPr>
        <p:style>
          <a:lnRef idx="0">
            <a:scrgbClr r="0" g="0" b="0"/>
          </a:lnRef>
          <a:fillRef idx="0">
            <a:scrgbClr r="0" g="0" b="0"/>
          </a:fillRef>
          <a:effectRef idx="0">
            <a:scrgbClr r="0" g="0" b="0"/>
          </a:effectRef>
          <a:fontRef idx="minor"/>
        </p:style>
      </p:sp>
      <p:pic>
        <p:nvPicPr>
          <p:cNvPr id="206" name="Kuva 36"/>
          <p:cNvPicPr/>
          <p:nvPr/>
        </p:nvPicPr>
        <p:blipFill>
          <a:blip r:embed="rId14"/>
          <a:stretch/>
        </p:blipFill>
        <p:spPr>
          <a:xfrm>
            <a:off x="6434640" y="6045480"/>
            <a:ext cx="2961360" cy="811800"/>
          </a:xfrm>
          <a:prstGeom prst="rect">
            <a:avLst/>
          </a:prstGeom>
          <a:ln>
            <a:noFill/>
          </a:ln>
        </p:spPr>
      </p:pic>
      <p:pic>
        <p:nvPicPr>
          <p:cNvPr id="207" name="Kuva 38"/>
          <p:cNvPicPr/>
          <p:nvPr/>
        </p:nvPicPr>
        <p:blipFill>
          <a:blip r:embed="rId15"/>
          <a:stretch/>
        </p:blipFill>
        <p:spPr>
          <a:xfrm>
            <a:off x="8156160" y="6341760"/>
            <a:ext cx="393480" cy="398880"/>
          </a:xfrm>
          <a:prstGeom prst="rect">
            <a:avLst/>
          </a:prstGeom>
          <a:ln>
            <a:noFill/>
          </a:ln>
        </p:spPr>
      </p:pic>
      <p:sp>
        <p:nvSpPr>
          <p:cNvPr id="208" name="PlaceHolder 2"/>
          <p:cNvSpPr>
            <a:spLocks noGrp="1"/>
          </p:cNvSpPr>
          <p:nvPr>
            <p:ph type="title"/>
          </p:nvPr>
        </p:nvSpPr>
        <p:spPr>
          <a:xfrm>
            <a:off x="457200" y="273240"/>
            <a:ext cx="8228880" cy="1145160"/>
          </a:xfrm>
          <a:prstGeom prst="rect">
            <a:avLst/>
          </a:prstGeom>
        </p:spPr>
        <p:txBody>
          <a:bodyPr lIns="0" tIns="0" rIns="0" bIns="0" anchor="ctr">
            <a:spAutoFit/>
          </a:bodyPr>
          <a:lstStyle/>
          <a:p>
            <a:r>
              <a:rPr lang="fr-BE" sz="1800" b="0" strike="noStrike" spc="-1">
                <a:latin typeface="Arial"/>
              </a:rPr>
              <a:t>Cliquez pour éditer le format du texte-titre</a:t>
            </a:r>
          </a:p>
        </p:txBody>
      </p:sp>
      <p:sp>
        <p:nvSpPr>
          <p:cNvPr id="209" name="PlaceHolder 3"/>
          <p:cNvSpPr>
            <a:spLocks noGrp="1"/>
          </p:cNvSpPr>
          <p:nvPr>
            <p:ph type="body"/>
          </p:nvPr>
        </p:nvSpPr>
        <p:spPr>
          <a:xfrm>
            <a:off x="457200" y="1604520"/>
            <a:ext cx="4015440" cy="3976920"/>
          </a:xfrm>
          <a:prstGeom prst="rect">
            <a:avLst/>
          </a:prstGeom>
        </p:spPr>
        <p:txBody>
          <a:bodyPr lIns="0" tIns="0" rIns="0" bIns="0">
            <a:normAutofit fontScale="97000"/>
          </a:bodyPr>
          <a:lstStyle/>
          <a:p>
            <a:pPr marL="432000" indent="-324000">
              <a:spcBef>
                <a:spcPts val="1417"/>
              </a:spcBef>
              <a:buClr>
                <a:srgbClr val="000000"/>
              </a:buClr>
              <a:buSzPct val="45000"/>
              <a:buFont typeface="Wingdings" charset="2"/>
              <a:buChar char=""/>
            </a:pPr>
            <a:r>
              <a:rPr lang="fr-BE" sz="18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BE" sz="1800" b="0" strike="noStrike" spc="-1">
                <a:latin typeface="Arial"/>
              </a:rPr>
              <a:t>Second niveau de plan</a:t>
            </a:r>
          </a:p>
          <a:p>
            <a:pPr marL="1296000" lvl="2" indent="-288000">
              <a:spcBef>
                <a:spcPts val="850"/>
              </a:spcBef>
              <a:buClr>
                <a:srgbClr val="000000"/>
              </a:buClr>
              <a:buSzPct val="45000"/>
              <a:buFont typeface="Wingdings" charset="2"/>
              <a:buChar char=""/>
            </a:pPr>
            <a:r>
              <a:rPr lang="fr-BE" sz="1800" b="0" strike="noStrike" spc="-1">
                <a:latin typeface="Arial"/>
              </a:rPr>
              <a:t>Troisième niveau de plan</a:t>
            </a:r>
          </a:p>
          <a:p>
            <a:pPr marL="1728000" lvl="3" indent="-216000">
              <a:spcBef>
                <a:spcPts val="567"/>
              </a:spcBef>
              <a:buClr>
                <a:srgbClr val="000000"/>
              </a:buClr>
              <a:buSzPct val="75000"/>
              <a:buFont typeface="Symbol" charset="2"/>
              <a:buChar char=""/>
            </a:pPr>
            <a:r>
              <a:rPr lang="fr-BE" sz="1800" b="0" strike="noStrike" spc="-1">
                <a:latin typeface="Arial"/>
              </a:rPr>
              <a:t>Quatrième niveau de plan</a:t>
            </a:r>
          </a:p>
          <a:p>
            <a:pPr marL="2160000" lvl="4" indent="-216000">
              <a:spcBef>
                <a:spcPts val="283"/>
              </a:spcBef>
              <a:buClr>
                <a:srgbClr val="000000"/>
              </a:buClr>
              <a:buSzPct val="45000"/>
              <a:buFont typeface="Wingdings" charset="2"/>
              <a:buChar char=""/>
            </a:pPr>
            <a:r>
              <a:rPr lang="fr-BE" sz="1800" b="0" strike="noStrike" spc="-1">
                <a:latin typeface="Arial"/>
              </a:rPr>
              <a:t>Cinquième niveau de plan</a:t>
            </a:r>
          </a:p>
          <a:p>
            <a:pPr marL="2592000" lvl="5" indent="-216000">
              <a:spcBef>
                <a:spcPts val="283"/>
              </a:spcBef>
              <a:buClr>
                <a:srgbClr val="000000"/>
              </a:buClr>
              <a:buSzPct val="45000"/>
              <a:buFont typeface="Wingdings" charset="2"/>
              <a:buChar char=""/>
            </a:pPr>
            <a:r>
              <a:rPr lang="fr-BE" sz="1800" b="0" strike="noStrike" spc="-1">
                <a:latin typeface="Arial"/>
              </a:rPr>
              <a:t>Sixième niveau de plan</a:t>
            </a:r>
          </a:p>
          <a:p>
            <a:pPr marL="3024000" lvl="6" indent="-216000">
              <a:spcBef>
                <a:spcPts val="283"/>
              </a:spcBef>
              <a:buClr>
                <a:srgbClr val="000000"/>
              </a:buClr>
              <a:buSzPct val="45000"/>
              <a:buFont typeface="Wingdings" charset="2"/>
              <a:buChar char=""/>
            </a:pPr>
            <a:r>
              <a:rPr lang="fr-BE" sz="1800" b="0" strike="noStrike" spc="-1">
                <a:latin typeface="Arial"/>
              </a:rPr>
              <a:t>Septième niveau de plan</a:t>
            </a:r>
          </a:p>
        </p:txBody>
      </p:sp>
      <p:sp>
        <p:nvSpPr>
          <p:cNvPr id="210" name="PlaceHolder 4"/>
          <p:cNvSpPr>
            <a:spLocks noGrp="1"/>
          </p:cNvSpPr>
          <p:nvPr>
            <p:ph type="body"/>
          </p:nvPr>
        </p:nvSpPr>
        <p:spPr>
          <a:xfrm>
            <a:off x="4674240" y="1604520"/>
            <a:ext cx="4015440" cy="3976920"/>
          </a:xfrm>
          <a:prstGeom prst="rect">
            <a:avLst/>
          </a:prstGeom>
        </p:spPr>
        <p:txBody>
          <a:bodyPr lIns="0" tIns="0" rIns="0" bIns="0">
            <a:normAutofit fontScale="97000"/>
          </a:bodyPr>
          <a:lstStyle/>
          <a:p>
            <a:pPr marL="432000" indent="-324000">
              <a:spcBef>
                <a:spcPts val="1417"/>
              </a:spcBef>
              <a:buClr>
                <a:srgbClr val="000000"/>
              </a:buClr>
              <a:buSzPct val="45000"/>
              <a:buFont typeface="Wingdings" charset="2"/>
              <a:buChar char=""/>
            </a:pPr>
            <a:r>
              <a:rPr lang="fr-BE" sz="18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BE" sz="1800" b="0" strike="noStrike" spc="-1">
                <a:latin typeface="Arial"/>
              </a:rPr>
              <a:t>Second niveau de plan</a:t>
            </a:r>
          </a:p>
          <a:p>
            <a:pPr marL="1296000" lvl="2" indent="-288000">
              <a:spcBef>
                <a:spcPts val="850"/>
              </a:spcBef>
              <a:buClr>
                <a:srgbClr val="000000"/>
              </a:buClr>
              <a:buSzPct val="45000"/>
              <a:buFont typeface="Wingdings" charset="2"/>
              <a:buChar char=""/>
            </a:pPr>
            <a:r>
              <a:rPr lang="fr-BE" sz="1800" b="0" strike="noStrike" spc="-1">
                <a:latin typeface="Arial"/>
              </a:rPr>
              <a:t>Troisième niveau de plan</a:t>
            </a:r>
          </a:p>
          <a:p>
            <a:pPr marL="1728000" lvl="3" indent="-216000">
              <a:spcBef>
                <a:spcPts val="567"/>
              </a:spcBef>
              <a:buClr>
                <a:srgbClr val="000000"/>
              </a:buClr>
              <a:buSzPct val="75000"/>
              <a:buFont typeface="Symbol" charset="2"/>
              <a:buChar char=""/>
            </a:pPr>
            <a:r>
              <a:rPr lang="fr-BE" sz="1800" b="0" strike="noStrike" spc="-1">
                <a:latin typeface="Arial"/>
              </a:rPr>
              <a:t>Quatrième niveau de plan</a:t>
            </a:r>
          </a:p>
          <a:p>
            <a:pPr marL="2160000" lvl="4" indent="-216000">
              <a:spcBef>
                <a:spcPts val="283"/>
              </a:spcBef>
              <a:buClr>
                <a:srgbClr val="000000"/>
              </a:buClr>
              <a:buSzPct val="45000"/>
              <a:buFont typeface="Wingdings" charset="2"/>
              <a:buChar char=""/>
            </a:pPr>
            <a:r>
              <a:rPr lang="fr-BE" sz="1800" b="0" strike="noStrike" spc="-1">
                <a:latin typeface="Arial"/>
              </a:rPr>
              <a:t>Cinquième niveau de plan</a:t>
            </a:r>
          </a:p>
          <a:p>
            <a:pPr marL="2592000" lvl="5" indent="-216000">
              <a:spcBef>
                <a:spcPts val="283"/>
              </a:spcBef>
              <a:buClr>
                <a:srgbClr val="000000"/>
              </a:buClr>
              <a:buSzPct val="45000"/>
              <a:buFont typeface="Wingdings" charset="2"/>
              <a:buChar char=""/>
            </a:pPr>
            <a:r>
              <a:rPr lang="fr-BE" sz="1800" b="0" strike="noStrike" spc="-1">
                <a:latin typeface="Arial"/>
              </a:rPr>
              <a:t>Sixième niveau de plan</a:t>
            </a:r>
          </a:p>
          <a:p>
            <a:pPr marL="3024000" lvl="6" indent="-216000">
              <a:spcBef>
                <a:spcPts val="283"/>
              </a:spcBef>
              <a:buClr>
                <a:srgbClr val="000000"/>
              </a:buClr>
              <a:buSzPct val="45000"/>
              <a:buFont typeface="Wingdings" charset="2"/>
              <a:buChar char=""/>
            </a:pPr>
            <a:r>
              <a:rPr lang="fr-BE" sz="18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5.xml"/><Relationship Id="rId5" Type="http://schemas.openxmlformats.org/officeDocument/2006/relationships/image" Target="../media/image13.gif"/><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3.png"/><Relationship Id="rId5" Type="http://schemas.openxmlformats.org/officeDocument/2006/relationships/image" Target="../media/image22.pn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3.png"/><Relationship Id="rId7"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49.xml"/><Relationship Id="rId6" Type="http://schemas.openxmlformats.org/officeDocument/2006/relationships/image" Target="../media/image29.png"/><Relationship Id="rId5" Type="http://schemas.openxmlformats.org/officeDocument/2006/relationships/image" Target="../media/image10.jpe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9.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9.xml"/><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49.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49.xml"/><Relationship Id="rId5" Type="http://schemas.openxmlformats.org/officeDocument/2006/relationships/image" Target="../media/image39.wmf"/><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3.jpeg"/><Relationship Id="rId2" Type="http://schemas.openxmlformats.org/officeDocument/2006/relationships/notesSlide" Target="../notesSlides/notesSlide13.xml"/><Relationship Id="rId1" Type="http://schemas.openxmlformats.org/officeDocument/2006/relationships/slideLayout" Target="../slideLayouts/slideLayout49.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49.xml"/><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3.png"/><Relationship Id="rId7" Type="http://schemas.openxmlformats.org/officeDocument/2006/relationships/image" Target="../media/image46.jpeg"/><Relationship Id="rId2" Type="http://schemas.openxmlformats.org/officeDocument/2006/relationships/notesSlide" Target="../notesSlides/notesSlide15.xml"/><Relationship Id="rId1" Type="http://schemas.openxmlformats.org/officeDocument/2006/relationships/slideLayout" Target="../slideLayouts/slideLayout49.xml"/><Relationship Id="rId6" Type="http://schemas.openxmlformats.org/officeDocument/2006/relationships/image" Target="../media/image45.jpeg"/><Relationship Id="rId5" Type="http://schemas.openxmlformats.org/officeDocument/2006/relationships/image" Target="../media/image41.jpeg"/><Relationship Id="rId4" Type="http://schemas.openxmlformats.org/officeDocument/2006/relationships/image" Target="../media/image44.jpe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49.xml"/><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49.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43.jpeg"/></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64.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64.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64.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49.xml"/><Relationship Id="rId5" Type="http://schemas.openxmlformats.org/officeDocument/2006/relationships/image" Target="../media/image48.jpeg"/><Relationship Id="rId4" Type="http://schemas.openxmlformats.org/officeDocument/2006/relationships/hyperlink" Target="https://belgique.kivaprogram.net/parents-gui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CustomShape 1"/>
          <p:cNvSpPr/>
          <p:nvPr/>
        </p:nvSpPr>
        <p:spPr>
          <a:xfrm>
            <a:off x="8458200" y="6400800"/>
            <a:ext cx="685080" cy="380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pPr>
            <a:fld id="{6F0CE5F8-9E7B-4686-B63D-59A15400B772}" type="slidenum">
              <a:rPr lang="fr-BE" sz="1400" b="0" strike="noStrike" spc="-1">
                <a:solidFill>
                  <a:srgbClr val="FFFFFF"/>
                </a:solidFill>
                <a:latin typeface="Trebuchet MS"/>
                <a:ea typeface="Trebuchet MS"/>
              </a:rPr>
              <a:t>1</a:t>
            </a:fld>
            <a:endParaRPr lang="fr-BE" sz="1400" b="0" strike="noStrike" spc="-1">
              <a:latin typeface="Arial"/>
            </a:endParaRPr>
          </a:p>
        </p:txBody>
      </p:sp>
      <p:sp>
        <p:nvSpPr>
          <p:cNvPr id="254" name="CustomShape 2"/>
          <p:cNvSpPr/>
          <p:nvPr/>
        </p:nvSpPr>
        <p:spPr>
          <a:xfrm>
            <a:off x="514080" y="462600"/>
            <a:ext cx="7992360" cy="972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80000"/>
              </a:lnSpc>
            </a:pPr>
            <a:r>
              <a:rPr lang="fr-BE" sz="4800" b="1" strike="noStrike" spc="-1" dirty="0">
                <a:solidFill>
                  <a:srgbClr val="002060"/>
                </a:solidFill>
                <a:latin typeface="Calibri"/>
                <a:ea typeface="Arial"/>
              </a:rPr>
              <a:t>KiVa</a:t>
            </a:r>
            <a:r>
              <a:rPr lang="fr-BE" sz="4000" b="0" strike="noStrike" spc="-1" baseline="30000" dirty="0">
                <a:solidFill>
                  <a:srgbClr val="002060"/>
                </a:solidFill>
                <a:latin typeface="Calibri"/>
                <a:ea typeface="MS Gothic"/>
              </a:rPr>
              <a:t>®</a:t>
            </a:r>
            <a:endParaRPr lang="fr-BE" sz="4000" b="0" strike="noStrike" spc="-1" dirty="0">
              <a:latin typeface="Arial"/>
            </a:endParaRPr>
          </a:p>
          <a:p>
            <a:pPr algn="ctr">
              <a:lnSpc>
                <a:spcPct val="80000"/>
              </a:lnSpc>
            </a:pPr>
            <a:r>
              <a:rPr lang="fr-BE" sz="4000" b="1" strike="noStrike" spc="-1" baseline="30000" dirty="0">
                <a:solidFill>
                  <a:srgbClr val="002060"/>
                </a:solidFill>
                <a:latin typeface="Calibri"/>
                <a:ea typeface="MS Gothic"/>
              </a:rPr>
              <a:t>Bien ensemble. Tous contre le harcèlement.</a:t>
            </a:r>
            <a:endParaRPr lang="fr-BE" sz="4000" b="0" strike="noStrike" spc="-1" dirty="0">
              <a:latin typeface="Arial"/>
            </a:endParaRPr>
          </a:p>
          <a:p>
            <a:pPr algn="ctr">
              <a:lnSpc>
                <a:spcPct val="80000"/>
              </a:lnSpc>
            </a:pPr>
            <a:endParaRPr lang="fr-BE" sz="4000" b="0" strike="noStrike" spc="-1" dirty="0">
              <a:latin typeface="Arial"/>
            </a:endParaRPr>
          </a:p>
          <a:p>
            <a:pPr algn="ctr">
              <a:lnSpc>
                <a:spcPct val="80000"/>
              </a:lnSpc>
            </a:pPr>
            <a:r>
              <a:rPr lang="fr-BE" sz="3200" b="0" strike="noStrike" spc="-1" dirty="0">
                <a:solidFill>
                  <a:srgbClr val="006699"/>
                </a:solidFill>
                <a:latin typeface="Calibri"/>
                <a:ea typeface="Arial"/>
              </a:rPr>
              <a:t>Programme contre le harcèlement </a:t>
            </a:r>
            <a:endParaRPr lang="fr-BE" sz="3200" b="0" strike="noStrike" spc="-1" dirty="0">
              <a:latin typeface="Arial"/>
            </a:endParaRPr>
          </a:p>
          <a:p>
            <a:pPr algn="ctr">
              <a:lnSpc>
                <a:spcPct val="80000"/>
              </a:lnSpc>
            </a:pPr>
            <a:r>
              <a:rPr lang="fr-BE" sz="3200" b="0" strike="noStrike" spc="-1" dirty="0">
                <a:solidFill>
                  <a:srgbClr val="006699"/>
                </a:solidFill>
                <a:latin typeface="Calibri"/>
                <a:ea typeface="Arial"/>
              </a:rPr>
              <a:t>dans les groupes d’enfants à l’école primaire</a:t>
            </a:r>
            <a:endParaRPr lang="fr-BE" sz="3200" b="0" strike="noStrike" spc="-1" dirty="0">
              <a:latin typeface="Arial"/>
            </a:endParaRPr>
          </a:p>
          <a:p>
            <a:pPr algn="ctr">
              <a:lnSpc>
                <a:spcPct val="80000"/>
              </a:lnSpc>
            </a:pPr>
            <a:endParaRPr lang="fr-BE" sz="3200" b="0" strike="noStrike" spc="-1" dirty="0">
              <a:latin typeface="Arial"/>
            </a:endParaRPr>
          </a:p>
        </p:txBody>
      </p:sp>
      <p:sp>
        <p:nvSpPr>
          <p:cNvPr id="255" name="CustomShape 3"/>
          <p:cNvSpPr/>
          <p:nvPr/>
        </p:nvSpPr>
        <p:spPr>
          <a:xfrm>
            <a:off x="8458200" y="6400800"/>
            <a:ext cx="685080" cy="380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pPr>
            <a:fld id="{556E54C5-5B7A-47E7-B6B3-BB615DBB5E75}" type="slidenum">
              <a:rPr lang="fr-BE" sz="1400" b="0" strike="noStrike" spc="-1">
                <a:solidFill>
                  <a:srgbClr val="FFFFFF"/>
                </a:solidFill>
                <a:latin typeface="Trebuchet MS"/>
                <a:ea typeface="Trebuchet MS"/>
              </a:rPr>
              <a:t>1</a:t>
            </a:fld>
            <a:endParaRPr lang="fr-BE" sz="1400" b="0" strike="noStrike" spc="-1">
              <a:latin typeface="Arial"/>
            </a:endParaRPr>
          </a:p>
        </p:txBody>
      </p:sp>
      <p:pic>
        <p:nvPicPr>
          <p:cNvPr id="256" name="Image 6"/>
          <p:cNvPicPr/>
          <p:nvPr/>
        </p:nvPicPr>
        <p:blipFill>
          <a:blip r:embed="rId3"/>
          <a:stretch/>
        </p:blipFill>
        <p:spPr>
          <a:xfrm>
            <a:off x="0" y="6476760"/>
            <a:ext cx="373320" cy="370080"/>
          </a:xfrm>
          <a:prstGeom prst="rect">
            <a:avLst/>
          </a:prstGeom>
          <a:ln>
            <a:noFill/>
          </a:ln>
        </p:spPr>
      </p:pic>
      <p:pic>
        <p:nvPicPr>
          <p:cNvPr id="257" name="Picture 4"/>
          <p:cNvPicPr/>
          <p:nvPr/>
        </p:nvPicPr>
        <p:blipFill>
          <a:blip r:embed="rId4"/>
          <a:stretch/>
        </p:blipFill>
        <p:spPr>
          <a:xfrm>
            <a:off x="720" y="2835460"/>
            <a:ext cx="9143280" cy="330660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CustomShape 1"/>
          <p:cNvSpPr/>
          <p:nvPr/>
        </p:nvSpPr>
        <p:spPr>
          <a:xfrm rot="526800">
            <a:off x="5706000" y="1759680"/>
            <a:ext cx="890640" cy="549720"/>
          </a:xfrm>
          <a:prstGeom prst="roundRect">
            <a:avLst>
              <a:gd name="adj" fmla="val 16667"/>
            </a:avLst>
          </a:prstGeom>
          <a:solidFill>
            <a:srgbClr val="FFC000"/>
          </a:solidFill>
          <a:ln>
            <a:solidFill>
              <a:schemeClr val="accent2">
                <a:lumMod val="60000"/>
                <a:lumOff val="40000"/>
              </a:schemeClr>
            </a:solidFill>
          </a:ln>
          <a:effectLst>
            <a:outerShdw blurRad="57150" dist="19080" dir="5400000" algn="ctr" rotWithShape="0">
              <a:srgbClr val="000000">
                <a:alpha val="63000"/>
              </a:srgbClr>
            </a:outerShdw>
          </a:effectLst>
          <a:scene3d>
            <a:camera prst="perspectiveFront"/>
            <a:lightRig rig="threePt" dir="t"/>
          </a:scene3d>
        </p:spPr>
        <p:style>
          <a:lnRef idx="0">
            <a:schemeClr val="accent2"/>
          </a:lnRef>
          <a:fillRef idx="3">
            <a:schemeClr val="accent2"/>
          </a:fillRef>
          <a:effectRef idx="3">
            <a:schemeClr val="accent2"/>
          </a:effectRef>
          <a:fontRef idx="minor"/>
        </p:style>
        <p:txBody>
          <a:bodyPr lIns="90000" tIns="45000" rIns="90000" bIns="45000">
            <a:noAutofit/>
          </a:bodyPr>
          <a:lstStyle/>
          <a:p>
            <a:pPr>
              <a:lnSpc>
                <a:spcPct val="100000"/>
              </a:lnSpc>
            </a:pPr>
            <a:r>
              <a:rPr lang="fr-BE" sz="1400" b="0" strike="noStrike" spc="-1">
                <a:solidFill>
                  <a:srgbClr val="000000"/>
                </a:solidFill>
                <a:latin typeface="Bahnschrift Light Condensed"/>
                <a:ea typeface="MS Gothic"/>
              </a:rPr>
              <a:t>  </a:t>
            </a:r>
            <a:r>
              <a:rPr lang="fr-BE" sz="1500" b="0" strike="noStrike" spc="-1">
                <a:solidFill>
                  <a:srgbClr val="000000"/>
                </a:solidFill>
                <a:latin typeface="Bahnschrift Light Condensed"/>
                <a:ea typeface="MS Gothic"/>
              </a:rPr>
              <a:t> # Better Together</a:t>
            </a:r>
            <a:endParaRPr lang="fr-BE" sz="1500" b="0" strike="noStrike" spc="-1">
              <a:latin typeface="Arial"/>
            </a:endParaRPr>
          </a:p>
        </p:txBody>
      </p:sp>
      <p:sp>
        <p:nvSpPr>
          <p:cNvPr id="259" name="CustomShape 2"/>
          <p:cNvSpPr/>
          <p:nvPr/>
        </p:nvSpPr>
        <p:spPr>
          <a:xfrm>
            <a:off x="8458200" y="6400800"/>
            <a:ext cx="685080" cy="380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pPr>
            <a:fld id="{7087D370-1FED-4636-B638-9D370A3A5C80}" type="slidenum">
              <a:rPr lang="fr-BE" sz="1400" b="0" strike="noStrike" spc="-1">
                <a:solidFill>
                  <a:srgbClr val="FFFFFF"/>
                </a:solidFill>
                <a:latin typeface="Trebuchet MS"/>
                <a:ea typeface="Trebuchet MS"/>
              </a:rPr>
              <a:t>2</a:t>
            </a:fld>
            <a:endParaRPr lang="fr-BE" sz="1400" b="0" strike="noStrike" spc="-1">
              <a:latin typeface="Arial"/>
            </a:endParaRPr>
          </a:p>
        </p:txBody>
      </p:sp>
      <p:sp>
        <p:nvSpPr>
          <p:cNvPr id="260" name="CustomShape 3"/>
          <p:cNvSpPr/>
          <p:nvPr/>
        </p:nvSpPr>
        <p:spPr>
          <a:xfrm>
            <a:off x="4448880" y="3244320"/>
            <a:ext cx="244800" cy="3643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fr-BE" sz="1800" b="0" strike="noStrike" spc="-1">
                <a:solidFill>
                  <a:srgbClr val="FFFFFF"/>
                </a:solidFill>
                <a:latin typeface="Arial"/>
                <a:ea typeface="MS Gothic"/>
              </a:rPr>
              <a:t> </a:t>
            </a:r>
            <a:endParaRPr lang="fr-BE" sz="1800" b="0" strike="noStrike" spc="-1">
              <a:latin typeface="Arial"/>
            </a:endParaRPr>
          </a:p>
        </p:txBody>
      </p:sp>
      <p:sp>
        <p:nvSpPr>
          <p:cNvPr id="261" name="CustomShape 4"/>
          <p:cNvSpPr/>
          <p:nvPr/>
        </p:nvSpPr>
        <p:spPr>
          <a:xfrm>
            <a:off x="4448880" y="3244320"/>
            <a:ext cx="244800" cy="3643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fr-BE" sz="1800" b="0" strike="noStrike" spc="-1">
                <a:solidFill>
                  <a:srgbClr val="FFFFFF"/>
                </a:solidFill>
                <a:latin typeface="Arial"/>
                <a:ea typeface="MS Gothic"/>
              </a:rPr>
              <a:t> </a:t>
            </a:r>
            <a:endParaRPr lang="fr-BE" sz="1800" b="0" strike="noStrike" spc="-1">
              <a:latin typeface="Arial"/>
            </a:endParaRPr>
          </a:p>
        </p:txBody>
      </p:sp>
      <p:sp>
        <p:nvSpPr>
          <p:cNvPr id="262" name="CustomShape 5"/>
          <p:cNvSpPr/>
          <p:nvPr/>
        </p:nvSpPr>
        <p:spPr>
          <a:xfrm>
            <a:off x="1642320" y="146160"/>
            <a:ext cx="585900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BE" sz="2800" b="0" strike="noStrike" spc="-1">
                <a:solidFill>
                  <a:srgbClr val="0070C0"/>
                </a:solidFill>
                <a:latin typeface="Calibri"/>
                <a:ea typeface="MS Gothic"/>
              </a:rPr>
              <a:t>Présentation de l’Université de paix </a:t>
            </a:r>
            <a:endParaRPr lang="fr-BE" sz="2800" b="0" strike="noStrike" spc="-1">
              <a:latin typeface="Arial"/>
            </a:endParaRPr>
          </a:p>
          <a:p>
            <a:pPr>
              <a:lnSpc>
                <a:spcPct val="100000"/>
              </a:lnSpc>
            </a:pPr>
            <a:br/>
            <a:endParaRPr lang="fr-BE" sz="2800" b="0" strike="noStrike" spc="-1">
              <a:latin typeface="Arial"/>
            </a:endParaRPr>
          </a:p>
        </p:txBody>
      </p:sp>
      <p:sp>
        <p:nvSpPr>
          <p:cNvPr id="263" name="CustomShape 6"/>
          <p:cNvSpPr/>
          <p:nvPr/>
        </p:nvSpPr>
        <p:spPr>
          <a:xfrm>
            <a:off x="144360" y="1123560"/>
            <a:ext cx="7838280" cy="1804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marL="983160" indent="-342360">
              <a:lnSpc>
                <a:spcPct val="100000"/>
              </a:lnSpc>
              <a:spcBef>
                <a:spcPts val="374"/>
              </a:spcBef>
              <a:buClr>
                <a:srgbClr val="2F2B20"/>
              </a:buClr>
              <a:buFont typeface="StarSymbol"/>
              <a:buChar char="-"/>
            </a:pPr>
            <a:r>
              <a:rPr lang="fr-BE" sz="2000" b="0" strike="noStrike" spc="-1">
                <a:solidFill>
                  <a:srgbClr val="2F2B20"/>
                </a:solidFill>
                <a:latin typeface="Calibri"/>
                <a:ea typeface="MS Gothic"/>
              </a:rPr>
              <a:t>Asbl fondée par Dominique Pire (1960)  </a:t>
            </a:r>
            <a:endParaRPr lang="fr-BE" sz="2000" b="0" strike="noStrike" spc="-1">
              <a:latin typeface="Arial"/>
            </a:endParaRPr>
          </a:p>
          <a:p>
            <a:pPr marL="640080">
              <a:lnSpc>
                <a:spcPct val="100000"/>
              </a:lnSpc>
              <a:spcBef>
                <a:spcPts val="374"/>
              </a:spcBef>
            </a:pPr>
            <a:endParaRPr lang="fr-BE" sz="2000" b="0" strike="noStrike" spc="-1">
              <a:latin typeface="Arial"/>
            </a:endParaRPr>
          </a:p>
          <a:p>
            <a:pPr marL="983160" indent="-342360">
              <a:lnSpc>
                <a:spcPct val="100000"/>
              </a:lnSpc>
              <a:spcBef>
                <a:spcPts val="374"/>
              </a:spcBef>
              <a:buClr>
                <a:srgbClr val="2F2B20"/>
              </a:buClr>
              <a:buFont typeface="StarSymbol"/>
              <a:buChar char="-"/>
            </a:pPr>
            <a:r>
              <a:rPr lang="fr-BE" sz="2000" b="0" strike="noStrike" spc="-1">
                <a:solidFill>
                  <a:srgbClr val="2F2B20"/>
                </a:solidFill>
                <a:latin typeface="Calibri"/>
                <a:ea typeface="MS Gothic"/>
              </a:rPr>
              <a:t>Organisation de Jeunesse (1976)</a:t>
            </a:r>
            <a:endParaRPr lang="fr-BE" sz="2000" b="0" strike="noStrike" spc="-1">
              <a:latin typeface="Arial"/>
            </a:endParaRPr>
          </a:p>
          <a:p>
            <a:pPr marL="640080">
              <a:lnSpc>
                <a:spcPct val="100000"/>
              </a:lnSpc>
              <a:spcBef>
                <a:spcPts val="374"/>
              </a:spcBef>
            </a:pPr>
            <a:r>
              <a:rPr lang="fr-BE" sz="2000" b="1" i="1" strike="noStrike" spc="-1">
                <a:solidFill>
                  <a:srgbClr val="000000"/>
                </a:solidFill>
                <a:latin typeface="Arial"/>
                <a:ea typeface="Arial"/>
              </a:rPr>
              <a:t>			</a:t>
            </a:r>
            <a:endParaRPr lang="fr-BE" sz="2000" b="0" strike="noStrike" spc="-1">
              <a:latin typeface="Arial"/>
            </a:endParaRPr>
          </a:p>
          <a:p>
            <a:pPr marL="983160" indent="-342360">
              <a:lnSpc>
                <a:spcPct val="100000"/>
              </a:lnSpc>
              <a:spcBef>
                <a:spcPts val="374"/>
              </a:spcBef>
              <a:buClr>
                <a:srgbClr val="2F2B20"/>
              </a:buClr>
              <a:buFont typeface="StarSymbol"/>
              <a:buChar char="-"/>
            </a:pPr>
            <a:r>
              <a:rPr lang="fr-BE" sz="2000" b="0" strike="noStrike" spc="-1">
                <a:solidFill>
                  <a:srgbClr val="2F2B20"/>
                </a:solidFill>
                <a:latin typeface="Calibri"/>
                <a:ea typeface="MS Gothic"/>
              </a:rPr>
              <a:t>Co-fondatrice du réseau « Prévention harcèlement à l’école » </a:t>
            </a:r>
            <a:endParaRPr lang="fr-BE" sz="2000" b="0" strike="noStrike" spc="-1">
              <a:latin typeface="Arial"/>
            </a:endParaRPr>
          </a:p>
        </p:txBody>
      </p:sp>
      <p:sp>
        <p:nvSpPr>
          <p:cNvPr id="264" name="CustomShape 7"/>
          <p:cNvSpPr/>
          <p:nvPr/>
        </p:nvSpPr>
        <p:spPr>
          <a:xfrm>
            <a:off x="2286000" y="1859400"/>
            <a:ext cx="4571280" cy="912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br/>
            <a:br/>
            <a:endParaRPr lang="fr-BE" sz="1800" b="0" strike="noStrike" spc="-1">
              <a:latin typeface="Arial"/>
            </a:endParaRPr>
          </a:p>
        </p:txBody>
      </p:sp>
      <p:pic>
        <p:nvPicPr>
          <p:cNvPr id="265" name="Picture 2"/>
          <p:cNvPicPr/>
          <p:nvPr/>
        </p:nvPicPr>
        <p:blipFill>
          <a:blip r:embed="rId2"/>
          <a:stretch/>
        </p:blipFill>
        <p:spPr>
          <a:xfrm>
            <a:off x="1450080" y="3240720"/>
            <a:ext cx="3867120" cy="3003480"/>
          </a:xfrm>
          <a:prstGeom prst="rect">
            <a:avLst/>
          </a:prstGeom>
          <a:ln>
            <a:noFill/>
          </a:ln>
        </p:spPr>
      </p:pic>
      <p:pic>
        <p:nvPicPr>
          <p:cNvPr id="266" name="Picture 5"/>
          <p:cNvPicPr/>
          <p:nvPr/>
        </p:nvPicPr>
        <p:blipFill>
          <a:blip r:embed="rId3"/>
          <a:stretch/>
        </p:blipFill>
        <p:spPr>
          <a:xfrm>
            <a:off x="4959720" y="3373560"/>
            <a:ext cx="1064160" cy="607320"/>
          </a:xfrm>
          <a:prstGeom prst="rect">
            <a:avLst/>
          </a:prstGeom>
          <a:ln>
            <a:noFill/>
          </a:ln>
        </p:spPr>
      </p:pic>
      <p:pic>
        <p:nvPicPr>
          <p:cNvPr id="267" name="Picture 6"/>
          <p:cNvPicPr/>
          <p:nvPr/>
        </p:nvPicPr>
        <p:blipFill>
          <a:blip r:embed="rId4"/>
          <a:srcRect r="35302"/>
          <a:stretch/>
        </p:blipFill>
        <p:spPr>
          <a:xfrm>
            <a:off x="5154840" y="4193280"/>
            <a:ext cx="1029960" cy="316440"/>
          </a:xfrm>
          <a:prstGeom prst="rect">
            <a:avLst/>
          </a:prstGeom>
          <a:ln>
            <a:noFill/>
          </a:ln>
        </p:spPr>
      </p:pic>
      <p:pic>
        <p:nvPicPr>
          <p:cNvPr id="268" name="Picture 8"/>
          <p:cNvPicPr/>
          <p:nvPr/>
        </p:nvPicPr>
        <p:blipFill>
          <a:blip r:embed="rId5"/>
          <a:stretch/>
        </p:blipFill>
        <p:spPr>
          <a:xfrm>
            <a:off x="5248440" y="4855320"/>
            <a:ext cx="951840" cy="613440"/>
          </a:xfrm>
          <a:prstGeom prst="rect">
            <a:avLst/>
          </a:prstGeom>
          <a:ln>
            <a:noFill/>
          </a:ln>
        </p:spPr>
      </p:pic>
      <p:pic>
        <p:nvPicPr>
          <p:cNvPr id="269" name="Picture 4"/>
          <p:cNvPicPr/>
          <p:nvPr/>
        </p:nvPicPr>
        <p:blipFill>
          <a:blip r:embed="rId6"/>
          <a:stretch/>
        </p:blipFill>
        <p:spPr>
          <a:xfrm>
            <a:off x="5436000" y="5567040"/>
            <a:ext cx="748440" cy="582480"/>
          </a:xfrm>
          <a:prstGeom prst="rect">
            <a:avLst/>
          </a:prstGeom>
          <a:ln>
            <a:noFill/>
          </a:ln>
        </p:spPr>
      </p:pic>
      <p:sp>
        <p:nvSpPr>
          <p:cNvPr id="270" name="CustomShape 8"/>
          <p:cNvSpPr/>
          <p:nvPr/>
        </p:nvSpPr>
        <p:spPr>
          <a:xfrm>
            <a:off x="4676760" y="1589040"/>
            <a:ext cx="1139040" cy="528120"/>
          </a:xfrm>
          <a:prstGeom prst="roundRect">
            <a:avLst>
              <a:gd name="adj" fmla="val 16667"/>
            </a:avLst>
          </a:prstGeom>
          <a:solidFill>
            <a:srgbClr val="99B1FF"/>
          </a:solidFill>
          <a:ln>
            <a:solidFill>
              <a:schemeClr val="accent2">
                <a:lumMod val="60000"/>
                <a:lumOff val="40000"/>
              </a:schemeClr>
            </a:solidFill>
          </a:ln>
          <a:effectLst>
            <a:outerShdw blurRad="57150" dist="19080" dir="5400000" algn="ctr" rotWithShape="0">
              <a:srgbClr val="000000">
                <a:alpha val="63000"/>
              </a:srgbClr>
            </a:outerShdw>
          </a:effectLst>
          <a:scene3d>
            <a:camera prst="isometricOffAxis1Right"/>
            <a:lightRig rig="threePt" dir="t"/>
          </a:scene3d>
        </p:spPr>
        <p:style>
          <a:lnRef idx="0">
            <a:schemeClr val="accent2"/>
          </a:lnRef>
          <a:fillRef idx="3">
            <a:schemeClr val="accent2"/>
          </a:fillRef>
          <a:effectRef idx="3">
            <a:schemeClr val="accent2"/>
          </a:effectRef>
          <a:fontRef idx="minor"/>
        </p:style>
        <p:txBody>
          <a:bodyPr lIns="90000" tIns="45000" rIns="90000" bIns="45000">
            <a:noAutofit/>
          </a:bodyPr>
          <a:lstStyle/>
          <a:p>
            <a:pPr>
              <a:lnSpc>
                <a:spcPct val="100000"/>
              </a:lnSpc>
            </a:pPr>
            <a:r>
              <a:rPr lang="fr-BE" sz="1400" b="0" strike="noStrike" spc="-1">
                <a:solidFill>
                  <a:srgbClr val="FFFFFF"/>
                </a:solidFill>
                <a:latin typeface="Arial"/>
                <a:ea typeface="MS Gothic"/>
              </a:rPr>
              <a:t>Graines de médiateurs </a:t>
            </a:r>
            <a:endParaRPr lang="fr-BE" sz="1400" b="0" strike="noStrike" spc="-1">
              <a:latin typeface="Arial"/>
            </a:endParaRPr>
          </a:p>
        </p:txBody>
      </p:sp>
      <p:pic>
        <p:nvPicPr>
          <p:cNvPr id="271" name="Google Shape;618;p35"/>
          <p:cNvPicPr/>
          <p:nvPr/>
        </p:nvPicPr>
        <p:blipFill>
          <a:blip r:embed="rId7"/>
          <a:srcRect r="68340"/>
          <a:stretch/>
        </p:blipFill>
        <p:spPr>
          <a:xfrm>
            <a:off x="7628040" y="121680"/>
            <a:ext cx="1427400" cy="1528920"/>
          </a:xfrm>
          <a:prstGeom prst="rect">
            <a:avLst/>
          </a:prstGeom>
          <a:ln>
            <a:noFill/>
          </a:ln>
        </p:spPr>
      </p:pic>
      <p:sp>
        <p:nvSpPr>
          <p:cNvPr id="272" name="CustomShape 9"/>
          <p:cNvSpPr/>
          <p:nvPr/>
        </p:nvSpPr>
        <p:spPr>
          <a:xfrm>
            <a:off x="6451200" y="1893240"/>
            <a:ext cx="1531440" cy="448920"/>
          </a:xfrm>
          <a:prstGeom prst="roundRect">
            <a:avLst>
              <a:gd name="adj" fmla="val 16667"/>
            </a:avLst>
          </a:prstGeom>
          <a:solidFill>
            <a:srgbClr val="F29400"/>
          </a:solidFill>
          <a:ln>
            <a:solidFill>
              <a:schemeClr val="accent2">
                <a:lumMod val="60000"/>
                <a:lumOff val="40000"/>
              </a:schemeClr>
            </a:solidFill>
          </a:ln>
          <a:effectLst>
            <a:outerShdw blurRad="57150" dist="19080" dir="5400000" algn="ctr" rotWithShape="0">
              <a:srgbClr val="000000">
                <a:alpha val="63000"/>
              </a:srgbClr>
            </a:outerShdw>
          </a:effectLst>
          <a:scene3d>
            <a:camera prst="isometricOffAxis1Right"/>
            <a:lightRig rig="threePt" dir="t"/>
          </a:scene3d>
        </p:spPr>
        <p:style>
          <a:lnRef idx="0">
            <a:schemeClr val="accent2"/>
          </a:lnRef>
          <a:fillRef idx="3">
            <a:schemeClr val="accent2"/>
          </a:fillRef>
          <a:effectRef idx="3">
            <a:schemeClr val="accent2"/>
          </a:effectRef>
          <a:fontRef idx="minor"/>
        </p:style>
        <p:txBody>
          <a:bodyPr lIns="90000" tIns="45000" rIns="90000" bIns="45000">
            <a:noAutofit/>
          </a:bodyPr>
          <a:lstStyle/>
          <a:p>
            <a:pPr>
              <a:lnSpc>
                <a:spcPct val="100000"/>
              </a:lnSpc>
            </a:pPr>
            <a:r>
              <a:rPr lang="fr-BE" sz="1400" b="0" strike="noStrike" spc="-1">
                <a:solidFill>
                  <a:srgbClr val="FFFFFF"/>
                </a:solidFill>
                <a:latin typeface="Arial"/>
                <a:ea typeface="MS Gothic"/>
              </a:rPr>
              <a:t>Objectif groupe </a:t>
            </a:r>
            <a:endParaRPr lang="fr-BE" sz="1400" b="0" strike="noStrike" spc="-1">
              <a:latin typeface="Arial"/>
            </a:endParaRPr>
          </a:p>
        </p:txBody>
      </p:sp>
      <p:pic>
        <p:nvPicPr>
          <p:cNvPr id="2" name="Image 6">
            <a:extLst>
              <a:ext uri="{FF2B5EF4-FFF2-40B4-BE49-F238E27FC236}">
                <a16:creationId xmlns:a16="http://schemas.microsoft.com/office/drawing/2014/main" id="{A882649C-DCB0-27F6-696E-683D35945900}"/>
              </a:ext>
            </a:extLst>
          </p:cNvPr>
          <p:cNvPicPr/>
          <p:nvPr/>
        </p:nvPicPr>
        <p:blipFill>
          <a:blip r:embed="rId8"/>
          <a:stretch/>
        </p:blipFill>
        <p:spPr>
          <a:xfrm>
            <a:off x="0" y="6476760"/>
            <a:ext cx="373320" cy="37008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p14:dur="10"/>
    </mc:Choice>
    <mc:Fallback xmlns:p15="http://schemas.microsoft.com/office/powerpoint/2012/main" xmlns="">
      <p:transition/>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CustomShape 1"/>
          <p:cNvSpPr/>
          <p:nvPr/>
        </p:nvSpPr>
        <p:spPr>
          <a:xfrm>
            <a:off x="620640" y="130320"/>
            <a:ext cx="7707240" cy="106596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pPr>
            <a:r>
              <a:rPr lang="fr-BE" sz="3600" b="0" strike="noStrike" spc="-1">
                <a:solidFill>
                  <a:srgbClr val="72C80A"/>
                </a:solidFill>
                <a:latin typeface="Arial"/>
                <a:ea typeface="MS Gothic"/>
              </a:rPr>
              <a:t>Au menu de notre conférence </a:t>
            </a:r>
            <a:endParaRPr lang="fr-BE" sz="3600" b="0" strike="noStrike" spc="-1">
              <a:latin typeface="Arial"/>
            </a:endParaRPr>
          </a:p>
        </p:txBody>
      </p:sp>
      <p:sp>
        <p:nvSpPr>
          <p:cNvPr id="274" name="CustomShape 2"/>
          <p:cNvSpPr/>
          <p:nvPr/>
        </p:nvSpPr>
        <p:spPr>
          <a:xfrm>
            <a:off x="108360" y="1197000"/>
            <a:ext cx="8926560" cy="507060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oAutofit/>
          </a:bodyPr>
          <a:lstStyle/>
          <a:p>
            <a:pPr>
              <a:lnSpc>
                <a:spcPct val="100000"/>
              </a:lnSpc>
              <a:spcBef>
                <a:spcPts val="649"/>
              </a:spcBef>
            </a:pPr>
            <a:endParaRPr lang="fr-BE" sz="1800" b="0" strike="noStrike" spc="-1" dirty="0">
              <a:latin typeface="Arial"/>
            </a:endParaRPr>
          </a:p>
          <a:p>
            <a:pPr marL="514440" indent="-513720">
              <a:lnSpc>
                <a:spcPct val="100000"/>
              </a:lnSpc>
              <a:spcBef>
                <a:spcPts val="649"/>
              </a:spcBef>
              <a:buClr>
                <a:srgbClr val="006DB1"/>
              </a:buClr>
              <a:buFont typeface="Arial"/>
              <a:buAutoNum type="romanUcPeriod"/>
            </a:pPr>
            <a:r>
              <a:rPr lang="fr-BE" sz="3000" b="0" strike="noStrike" spc="-1" dirty="0">
                <a:solidFill>
                  <a:srgbClr val="0070C0"/>
                </a:solidFill>
                <a:latin typeface="Calibri"/>
                <a:ea typeface="MS Gothic"/>
              </a:rPr>
              <a:t>Le harcèlement entre enfants, c’est quoi ? Et que peut-on faire pour le contrer ? </a:t>
            </a:r>
            <a:endParaRPr lang="fr-BE" sz="3000" b="0" strike="noStrike" spc="-1" dirty="0">
              <a:latin typeface="Arial"/>
            </a:endParaRPr>
          </a:p>
          <a:p>
            <a:pPr>
              <a:lnSpc>
                <a:spcPct val="100000"/>
              </a:lnSpc>
              <a:spcBef>
                <a:spcPts val="649"/>
              </a:spcBef>
            </a:pPr>
            <a:endParaRPr lang="fr-BE" sz="3000" b="0" strike="noStrike" spc="-1" dirty="0">
              <a:latin typeface="Arial"/>
            </a:endParaRPr>
          </a:p>
          <a:p>
            <a:pPr marL="514440" indent="-513720">
              <a:lnSpc>
                <a:spcPct val="100000"/>
              </a:lnSpc>
              <a:spcBef>
                <a:spcPts val="649"/>
              </a:spcBef>
              <a:buClr>
                <a:srgbClr val="006DB1"/>
              </a:buClr>
              <a:buFont typeface="Arial"/>
              <a:buAutoNum type="romanUcPeriod"/>
            </a:pPr>
            <a:r>
              <a:rPr lang="fr-BE" sz="3000" b="0" strike="noStrike" spc="-1" dirty="0">
                <a:solidFill>
                  <a:srgbClr val="0070C0"/>
                </a:solidFill>
                <a:latin typeface="Calibri"/>
                <a:ea typeface="MS Gothic"/>
              </a:rPr>
              <a:t>Comment s’organise notre école pour lutter contre le harcèlement ? </a:t>
            </a:r>
            <a:endParaRPr lang="fr-BE" sz="3000" b="0" strike="noStrike" spc="-1" dirty="0">
              <a:latin typeface="Arial"/>
            </a:endParaRPr>
          </a:p>
          <a:p>
            <a:pPr>
              <a:lnSpc>
                <a:spcPct val="100000"/>
              </a:lnSpc>
              <a:spcBef>
                <a:spcPts val="649"/>
              </a:spcBef>
            </a:pPr>
            <a:r>
              <a:rPr lang="fr-BE" sz="3000" b="0" strike="noStrike" spc="-1" dirty="0">
                <a:solidFill>
                  <a:srgbClr val="0070C0"/>
                </a:solidFill>
                <a:latin typeface="Calibri"/>
                <a:ea typeface="MS Gothic"/>
              </a:rPr>
              <a:t> </a:t>
            </a:r>
            <a:endParaRPr lang="fr-BE" sz="3000" b="0" strike="noStrike" spc="-1" dirty="0">
              <a:latin typeface="Arial"/>
            </a:endParaRPr>
          </a:p>
          <a:p>
            <a:pPr marL="571680" indent="-570960">
              <a:lnSpc>
                <a:spcPct val="100000"/>
              </a:lnSpc>
              <a:spcBef>
                <a:spcPts val="649"/>
              </a:spcBef>
              <a:buClr>
                <a:srgbClr val="006DB1"/>
              </a:buClr>
              <a:buFont typeface="Arial"/>
              <a:buAutoNum type="romanUcPeriod" startAt="3"/>
            </a:pPr>
            <a:r>
              <a:rPr lang="fr-BE" sz="3000" b="0" strike="noStrike" spc="-1" dirty="0">
                <a:solidFill>
                  <a:srgbClr val="0070C0"/>
                </a:solidFill>
                <a:latin typeface="Calibri"/>
                <a:ea typeface="MS Gothic"/>
              </a:rPr>
              <a:t>Et vous, que pouvez-vous faire en tant que parents ? </a:t>
            </a:r>
            <a:endParaRPr lang="fr-BE" sz="3000" b="0" strike="noStrike" spc="-1" dirty="0">
              <a:latin typeface="Arial"/>
            </a:endParaRPr>
          </a:p>
          <a:p>
            <a:pPr>
              <a:lnSpc>
                <a:spcPct val="100000"/>
              </a:lnSpc>
              <a:spcBef>
                <a:spcPts val="649"/>
              </a:spcBef>
            </a:pPr>
            <a:endParaRPr lang="fr-BE" sz="3000" b="0" strike="noStrike" spc="-1" dirty="0">
              <a:latin typeface="Arial"/>
            </a:endParaRPr>
          </a:p>
          <a:p>
            <a:pPr>
              <a:lnSpc>
                <a:spcPct val="100000"/>
              </a:lnSpc>
              <a:spcBef>
                <a:spcPts val="649"/>
              </a:spcBef>
            </a:pPr>
            <a:endParaRPr lang="fr-BE" sz="3000" b="0" strike="noStrike" spc="-1" dirty="0">
              <a:latin typeface="Arial"/>
            </a:endParaRPr>
          </a:p>
          <a:p>
            <a:pPr>
              <a:lnSpc>
                <a:spcPct val="100000"/>
              </a:lnSpc>
              <a:spcBef>
                <a:spcPts val="649"/>
              </a:spcBef>
            </a:pPr>
            <a:endParaRPr lang="fr-BE" sz="2800" b="0" strike="noStrike" spc="-1" dirty="0">
              <a:latin typeface="Arial"/>
            </a:endParaRPr>
          </a:p>
          <a:p>
            <a:pPr marL="457200">
              <a:lnSpc>
                <a:spcPct val="100000"/>
              </a:lnSpc>
              <a:spcBef>
                <a:spcPts val="601"/>
              </a:spcBef>
            </a:pPr>
            <a:endParaRPr lang="fr-BE" sz="2800" b="0" strike="noStrike" spc="-1" dirty="0">
              <a:latin typeface="Arial"/>
            </a:endParaRPr>
          </a:p>
          <a:p>
            <a:pPr marL="457200">
              <a:lnSpc>
                <a:spcPct val="100000"/>
              </a:lnSpc>
              <a:spcBef>
                <a:spcPts val="601"/>
              </a:spcBef>
            </a:pPr>
            <a:endParaRPr lang="fr-BE" sz="2800" b="0" strike="noStrike" spc="-1" dirty="0">
              <a:latin typeface="Arial"/>
            </a:endParaRPr>
          </a:p>
        </p:txBody>
      </p:sp>
      <p:pic>
        <p:nvPicPr>
          <p:cNvPr id="275" name="Image 6"/>
          <p:cNvPicPr/>
          <p:nvPr/>
        </p:nvPicPr>
        <p:blipFill>
          <a:blip r:embed="rId3"/>
          <a:stretch/>
        </p:blipFill>
        <p:spPr>
          <a:xfrm>
            <a:off x="35280" y="6473520"/>
            <a:ext cx="373320" cy="37008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27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27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27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CustomShape 1"/>
          <p:cNvSpPr/>
          <p:nvPr/>
        </p:nvSpPr>
        <p:spPr>
          <a:xfrm>
            <a:off x="1520640" y="217440"/>
            <a:ext cx="6562800" cy="677160"/>
          </a:xfrm>
          <a:prstGeom prst="rect">
            <a:avLst/>
          </a:prstGeom>
          <a:noFill/>
          <a:ln>
            <a:noFill/>
          </a:ln>
        </p:spPr>
        <p:style>
          <a:lnRef idx="0">
            <a:scrgbClr r="0" g="0" b="0"/>
          </a:lnRef>
          <a:fillRef idx="0">
            <a:scrgbClr r="0" g="0" b="0"/>
          </a:fillRef>
          <a:effectRef idx="0">
            <a:scrgbClr r="0" g="0" b="0"/>
          </a:effectRef>
          <a:fontRef idx="minor"/>
        </p:style>
        <p:txBody>
          <a:bodyPr lIns="45720" tIns="45000" rIns="45720" bIns="45000" anchor="b">
            <a:normAutofit/>
          </a:bodyPr>
          <a:lstStyle/>
          <a:p>
            <a:pPr algn="ctr">
              <a:lnSpc>
                <a:spcPct val="100000"/>
              </a:lnSpc>
            </a:pPr>
            <a:r>
              <a:rPr lang="fr-BE" sz="3200" b="0" strike="noStrike" spc="-1">
                <a:solidFill>
                  <a:srgbClr val="0070C0"/>
                </a:solidFill>
                <a:latin typeface="Arial"/>
                <a:ea typeface="Amatic SC"/>
              </a:rPr>
              <a:t>I. Le harcelement, c’est quoi ?</a:t>
            </a:r>
            <a:endParaRPr lang="fr-BE" sz="3200" b="0" strike="noStrike" spc="-1">
              <a:latin typeface="Arial"/>
            </a:endParaRPr>
          </a:p>
        </p:txBody>
      </p:sp>
      <p:pic>
        <p:nvPicPr>
          <p:cNvPr id="277" name="Image 5"/>
          <p:cNvPicPr/>
          <p:nvPr/>
        </p:nvPicPr>
        <p:blipFill>
          <a:blip r:embed="rId5"/>
          <a:stretch/>
        </p:blipFill>
        <p:spPr>
          <a:xfrm>
            <a:off x="35280" y="6473520"/>
            <a:ext cx="373320" cy="370080"/>
          </a:xfrm>
          <a:prstGeom prst="rect">
            <a:avLst/>
          </a:prstGeom>
          <a:ln>
            <a:noFill/>
          </a:ln>
        </p:spPr>
      </p:pic>
      <p:pic>
        <p:nvPicPr>
          <p:cNvPr id="278" name="Picture 1">
            <a:hlinkClick r:id="" action="ppaction://media"/>
          </p:cNvPr>
          <p:cNvPicPr/>
          <p:nvPr>
            <a:videoFile r:link="rId2"/>
            <p:extLst>
              <p:ext uri="{DAA4B4D4-6D71-4841-9C94-3DE7FCFB9230}">
                <p14:media xmlns:p14="http://schemas.microsoft.com/office/powerpoint/2010/main" r:embed="rId1"/>
              </p:ext>
            </p:extLst>
          </p:nvPr>
        </p:nvPicPr>
        <p:blipFill>
          <a:blip r:embed="rId6"/>
        </p:blipFill>
        <p:spPr>
          <a:xfrm>
            <a:off x="801360" y="1143000"/>
            <a:ext cx="7833600" cy="441216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Class="mediacall" fill="hold" nodeType="clickEffect">
                                  <p:stCondLst>
                                    <p:cond delay="0"/>
                                  </p:stCondLst>
                                  <p:childTnLst>
                                    <p:cmd type="call">
                                      <p:cBhvr>
                                        <p:cTn id="6" dur="155341" fill="hold"/>
                                        <p:tgtEl>
                                          <p:spTgt spid="278"/>
                                        </p:tgtEl>
                                      </p:cBhvr>
                                    </p:cmd>
                                  </p:childTnLst>
                                </p:cTn>
                              </p:par>
                            </p:childTnLst>
                          </p:cTn>
                        </p:par>
                      </p:childTnLst>
                    </p:cTn>
                  </p:par>
                </p:childTnLst>
              </p:cTn>
              <p:prevCondLst>
                <p:cond evt="onPrev" delay="0">
                  <p:tgtEl>
                    <p:sldTgt/>
                  </p:tgtEl>
                </p:cond>
              </p:prevCondLst>
              <p:nextCondLst>
                <p:cond evt="onNext" delay="0">
                  <p:tgtEl>
                    <p:sldTgt/>
                  </p:tgtEl>
                </p:cond>
              </p:nextCondLst>
            </p:seq>
            <p:seq>
              <p:cTn id="7" restart="whenNotActive" fill="hold" nodeType="interactiveSeq">
                <p:childTnLst>
                  <p:par>
                    <p:cTn id="8" fill="hold">
                      <p:childTnLst>
                        <p:par>
                          <p:cTn id="9" fill="hold">
                            <p:stCondLst>
                              <p:cond delay="0"/>
                            </p:stCondLst>
                            <p:childTnLst>
                              <p:par>
                                <p:cTn id="10" presetClass="mediacall" fill="hold" nodeType="clickEffect">
                                  <p:stCondLst>
                                    <p:cond delay="0"/>
                                  </p:stCondLst>
                                  <p:childTnLst>
                                    <p:cmd type="call" cmd="togglePause">
                                      <p:cBhvr>
                                        <p:cTn id="11" dur="1" fill="hold"/>
                                        <p:tgtEl>
                                          <p:spTgt spid="278"/>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CustomShape 1"/>
          <p:cNvSpPr/>
          <p:nvPr/>
        </p:nvSpPr>
        <p:spPr>
          <a:xfrm>
            <a:off x="1052640" y="1554480"/>
            <a:ext cx="7611480" cy="2870640"/>
          </a:xfrm>
          <a:prstGeom prst="rect">
            <a:avLst/>
          </a:prstGeom>
          <a:noFill/>
          <a:ln>
            <a:noFill/>
          </a:ln>
        </p:spPr>
        <p:style>
          <a:lnRef idx="0">
            <a:scrgbClr r="0" g="0" b="0"/>
          </a:lnRef>
          <a:fillRef idx="0">
            <a:scrgbClr r="0" g="0" b="0"/>
          </a:fillRef>
          <a:effectRef idx="0">
            <a:scrgbClr r="0" g="0" b="0"/>
          </a:effectRef>
          <a:fontRef idx="minor"/>
        </p:style>
        <p:txBody>
          <a:bodyPr lIns="45720" tIns="45000" rIns="45720" bIns="45000">
            <a:normAutofit/>
          </a:bodyPr>
          <a:lstStyle/>
          <a:p>
            <a:pPr>
              <a:lnSpc>
                <a:spcPct val="100000"/>
              </a:lnSpc>
            </a:pPr>
            <a:r>
              <a:rPr lang="fr-BE" sz="2800" b="0" strike="noStrike" spc="-1">
                <a:solidFill>
                  <a:srgbClr val="404040"/>
                </a:solidFill>
                <a:latin typeface="Calibri"/>
                <a:ea typeface="Source Code Pro"/>
              </a:rPr>
              <a:t>3 conditions </a:t>
            </a:r>
            <a:endParaRPr lang="fr-BE" sz="2800" b="0" strike="noStrike" spc="-1">
              <a:latin typeface="Arial"/>
            </a:endParaRPr>
          </a:p>
          <a:p>
            <a:pPr marL="457200" indent="-361080">
              <a:lnSpc>
                <a:spcPct val="170000"/>
              </a:lnSpc>
              <a:spcBef>
                <a:spcPts val="400"/>
              </a:spcBef>
              <a:buClr>
                <a:srgbClr val="675E47"/>
              </a:buClr>
              <a:buFont typeface="Source Code Pro"/>
              <a:buChar char="❖"/>
            </a:pPr>
            <a:r>
              <a:rPr lang="fr-BE" sz="2400" b="0" strike="noStrike" spc="-1">
                <a:solidFill>
                  <a:srgbClr val="404040"/>
                </a:solidFill>
                <a:latin typeface="Calibri"/>
                <a:ea typeface="Source Code Pro"/>
              </a:rPr>
              <a:t>Actes délibérés qui causent du tort (≠ intention de nuire) </a:t>
            </a:r>
            <a:endParaRPr lang="fr-BE" sz="2400" b="0" strike="noStrike" spc="-1">
              <a:latin typeface="Arial"/>
            </a:endParaRPr>
          </a:p>
          <a:p>
            <a:pPr marL="457200" indent="-361080">
              <a:lnSpc>
                <a:spcPct val="170000"/>
              </a:lnSpc>
              <a:spcBef>
                <a:spcPts val="400"/>
              </a:spcBef>
              <a:buClr>
                <a:srgbClr val="675E47"/>
              </a:buClr>
              <a:buFont typeface="Source Code Pro"/>
              <a:buChar char="❖"/>
            </a:pPr>
            <a:r>
              <a:rPr lang="fr-BE" sz="2400" b="0" strike="noStrike" spc="-1">
                <a:solidFill>
                  <a:srgbClr val="404040"/>
                </a:solidFill>
                <a:latin typeface="Calibri"/>
                <a:ea typeface="Source Code Pro"/>
              </a:rPr>
              <a:t>Répétition des faits </a:t>
            </a:r>
            <a:endParaRPr lang="fr-BE" sz="2400" b="0" strike="noStrike" spc="-1">
              <a:latin typeface="Arial"/>
            </a:endParaRPr>
          </a:p>
          <a:p>
            <a:pPr marL="457200" indent="-361080">
              <a:lnSpc>
                <a:spcPct val="170000"/>
              </a:lnSpc>
              <a:spcBef>
                <a:spcPts val="400"/>
              </a:spcBef>
              <a:buClr>
                <a:srgbClr val="675E47"/>
              </a:buClr>
              <a:buFont typeface="Source Code Pro"/>
              <a:buChar char="❖"/>
            </a:pPr>
            <a:r>
              <a:rPr lang="fr-BE" sz="2400" b="0" strike="noStrike" spc="-1">
                <a:solidFill>
                  <a:srgbClr val="404040"/>
                </a:solidFill>
                <a:latin typeface="Calibri"/>
                <a:ea typeface="Source Code Pro"/>
              </a:rPr>
              <a:t>Déséquilibre de pouvoirs </a:t>
            </a:r>
            <a:endParaRPr lang="fr-BE" sz="2400" b="0" strike="noStrike" spc="-1">
              <a:latin typeface="Arial"/>
            </a:endParaRPr>
          </a:p>
        </p:txBody>
      </p:sp>
      <p:sp>
        <p:nvSpPr>
          <p:cNvPr id="280" name="CustomShape 2"/>
          <p:cNvSpPr/>
          <p:nvPr/>
        </p:nvSpPr>
        <p:spPr>
          <a:xfrm>
            <a:off x="1520640" y="217440"/>
            <a:ext cx="6612120" cy="793440"/>
          </a:xfrm>
          <a:prstGeom prst="rect">
            <a:avLst/>
          </a:prstGeom>
          <a:noFill/>
          <a:ln>
            <a:noFill/>
          </a:ln>
        </p:spPr>
        <p:style>
          <a:lnRef idx="0">
            <a:scrgbClr r="0" g="0" b="0"/>
          </a:lnRef>
          <a:fillRef idx="0">
            <a:scrgbClr r="0" g="0" b="0"/>
          </a:fillRef>
          <a:effectRef idx="0">
            <a:scrgbClr r="0" g="0" b="0"/>
          </a:effectRef>
          <a:fontRef idx="minor"/>
        </p:style>
        <p:txBody>
          <a:bodyPr lIns="45720" tIns="45000" rIns="45720" bIns="45000" anchor="b">
            <a:normAutofit/>
          </a:bodyPr>
          <a:lstStyle/>
          <a:p>
            <a:pPr algn="ctr">
              <a:lnSpc>
                <a:spcPct val="100000"/>
              </a:lnSpc>
            </a:pPr>
            <a:r>
              <a:rPr lang="fr-BE" sz="3800" b="0" strike="noStrike" spc="-1">
                <a:solidFill>
                  <a:srgbClr val="0070C0"/>
                </a:solidFill>
                <a:latin typeface="Arial"/>
                <a:ea typeface="Amatic SC"/>
              </a:rPr>
              <a:t>La notion de harcèlement</a:t>
            </a:r>
            <a:endParaRPr lang="fr-BE" sz="3800" b="0" strike="noStrike" spc="-1">
              <a:latin typeface="Arial"/>
            </a:endParaRPr>
          </a:p>
        </p:txBody>
      </p:sp>
      <p:sp>
        <p:nvSpPr>
          <p:cNvPr id="281" name="CustomShape 3"/>
          <p:cNvSpPr/>
          <p:nvPr/>
        </p:nvSpPr>
        <p:spPr>
          <a:xfrm>
            <a:off x="521280" y="4914720"/>
            <a:ext cx="8418960" cy="1237320"/>
          </a:xfrm>
          <a:prstGeom prst="rect">
            <a:avLst/>
          </a:prstGeom>
          <a:gradFill rotWithShape="0">
            <a:gsLst>
              <a:gs pos="0">
                <a:schemeClr val="accent1">
                  <a:lumMod val="67000"/>
                </a:schemeClr>
              </a:gs>
              <a:gs pos="48000">
                <a:schemeClr val="accent1">
                  <a:lumMod val="97000"/>
                  <a:lumOff val="3000"/>
                </a:schemeClr>
              </a:gs>
              <a:gs pos="100000">
                <a:schemeClr val="accent1">
                  <a:lumMod val="60000"/>
                  <a:lumOff val="40000"/>
                </a:schemeClr>
              </a:gs>
            </a:gsLst>
            <a:lin ang="16200000"/>
          </a:grad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ctr">
              <a:lnSpc>
                <a:spcPct val="100000"/>
              </a:lnSpc>
              <a:spcBef>
                <a:spcPts val="400"/>
              </a:spcBef>
            </a:pPr>
            <a:r>
              <a:rPr lang="fr-BE" sz="2600" b="0" strike="noStrike" spc="-1">
                <a:solidFill>
                  <a:srgbClr val="FFFFFF"/>
                </a:solidFill>
                <a:latin typeface="Calibri"/>
                <a:ea typeface="Source Code Pro"/>
              </a:rPr>
              <a:t>Actes négatifs délibérés et répétitifs à l’égard d’une personne qui ne voit pas comment y mettre fin</a:t>
            </a:r>
            <a:endParaRPr lang="fr-BE" sz="2600" b="0" strike="noStrike" spc="-1">
              <a:latin typeface="Arial"/>
            </a:endParaRPr>
          </a:p>
        </p:txBody>
      </p:sp>
      <p:pic>
        <p:nvPicPr>
          <p:cNvPr id="282" name="Image 5"/>
          <p:cNvPicPr/>
          <p:nvPr/>
        </p:nvPicPr>
        <p:blipFill>
          <a:blip r:embed="rId2"/>
          <a:stretch/>
        </p:blipFill>
        <p:spPr>
          <a:xfrm>
            <a:off x="35280" y="6473520"/>
            <a:ext cx="373320" cy="37008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279">
                                            <p:txEl>
                                              <p:pRg st="1" end="1"/>
                                            </p:txEl>
                                          </p:spTgt>
                                        </p:tgtEl>
                                        <p:attrNameLst>
                                          <p:attrName>style.visibility</p:attrName>
                                        </p:attrNameLst>
                                      </p:cBhvr>
                                      <p:to>
                                        <p:strVal val="visible"/>
                                      </p:to>
                                    </p:set>
                                    <p:animEffect transition="in" filter="fade">
                                      <p:cBhvr additive="repl">
                                        <p:cTn id="7" dur="300"/>
                                        <p:tgtEl>
                                          <p:spTgt spid="27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nodeType="clickEffect">
                                  <p:stCondLst>
                                    <p:cond delay="0"/>
                                  </p:stCondLst>
                                  <p:childTnLst>
                                    <p:set>
                                      <p:cBhvr>
                                        <p:cTn id="11" dur="1" fill="hold">
                                          <p:stCondLst>
                                            <p:cond delay="0"/>
                                          </p:stCondLst>
                                        </p:cTn>
                                        <p:tgtEl>
                                          <p:spTgt spid="279">
                                            <p:txEl>
                                              <p:pRg st="2" end="2"/>
                                            </p:txEl>
                                          </p:spTgt>
                                        </p:tgtEl>
                                        <p:attrNameLst>
                                          <p:attrName>style.visibility</p:attrName>
                                        </p:attrNameLst>
                                      </p:cBhvr>
                                      <p:to>
                                        <p:strVal val="visible"/>
                                      </p:to>
                                    </p:set>
                                    <p:animEffect transition="in" filter="fade">
                                      <p:cBhvr additive="repl">
                                        <p:cTn id="12" dur="300"/>
                                        <p:tgtEl>
                                          <p:spTgt spid="2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nodeType="clickEffect">
                                  <p:stCondLst>
                                    <p:cond delay="0"/>
                                  </p:stCondLst>
                                  <p:childTnLst>
                                    <p:set>
                                      <p:cBhvr>
                                        <p:cTn id="16" dur="1" fill="hold">
                                          <p:stCondLst>
                                            <p:cond delay="0"/>
                                          </p:stCondLst>
                                        </p:cTn>
                                        <p:tgtEl>
                                          <p:spTgt spid="279">
                                            <p:txEl>
                                              <p:pRg st="3" end="3"/>
                                            </p:txEl>
                                          </p:spTgt>
                                        </p:tgtEl>
                                        <p:attrNameLst>
                                          <p:attrName>style.visibility</p:attrName>
                                        </p:attrNameLst>
                                      </p:cBhvr>
                                      <p:to>
                                        <p:strVal val="visible"/>
                                      </p:to>
                                    </p:set>
                                    <p:animEffect transition="in" filter="fade">
                                      <p:cBhvr additive="repl">
                                        <p:cTn id="17" dur="300"/>
                                        <p:tgtEl>
                                          <p:spTgt spid="27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fill="hold" nodeType="clickEffect">
                                  <p:stCondLst>
                                    <p:cond delay="0"/>
                                  </p:stCondLst>
                                  <p:childTnLst>
                                    <p:set>
                                      <p:cBhvr>
                                        <p:cTn id="21" dur="1" fill="hold">
                                          <p:stCondLst>
                                            <p:cond delay="0"/>
                                          </p:stCondLst>
                                        </p:cTn>
                                        <p:tgtEl>
                                          <p:spTgt spid="281"/>
                                        </p:tgtEl>
                                        <p:attrNameLst>
                                          <p:attrName>style.visibility</p:attrName>
                                        </p:attrNameLst>
                                      </p:cBhvr>
                                      <p:to>
                                        <p:strVal val="visible"/>
                                      </p:to>
                                    </p:set>
                                    <p:animEffect transition="in" filter="fade">
                                      <p:cBhvr additive="repl">
                                        <p:cTn id="22" dur="1000"/>
                                        <p:tgtEl>
                                          <p:spTgt spid="281"/>
                                        </p:tgtEl>
                                      </p:cBhvr>
                                    </p:animEffect>
                                    <p:anim calcmode="lin" valueType="num">
                                      <p:cBhvr additive="repl">
                                        <p:cTn id="23" dur="1000" fill="hold"/>
                                        <p:tgtEl>
                                          <p:spTgt spid="281"/>
                                        </p:tgtEl>
                                        <p:attrNameLst>
                                          <p:attrName>ppt_x</p:attrName>
                                        </p:attrNameLst>
                                      </p:cBhvr>
                                      <p:tavLst>
                                        <p:tav tm="0">
                                          <p:val>
                                            <p:strVal val="#ppt_x"/>
                                          </p:val>
                                        </p:tav>
                                        <p:tav tm="100000">
                                          <p:val>
                                            <p:strVal val="#ppt_x"/>
                                          </p:val>
                                        </p:tav>
                                      </p:tavLst>
                                    </p:anim>
                                    <p:anim calcmode="lin" valueType="num">
                                      <p:cBhvr additive="repl">
                                        <p:cTn id="24" dur="1000" fill="hold"/>
                                        <p:tgtEl>
                                          <p:spTgt spid="2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CustomShape 1"/>
          <p:cNvSpPr/>
          <p:nvPr/>
        </p:nvSpPr>
        <p:spPr>
          <a:xfrm>
            <a:off x="1229760" y="271080"/>
            <a:ext cx="7023960" cy="980640"/>
          </a:xfrm>
          <a:prstGeom prst="rect">
            <a:avLst/>
          </a:prstGeom>
          <a:noFill/>
          <a:ln>
            <a:noFill/>
          </a:ln>
        </p:spPr>
        <p:style>
          <a:lnRef idx="0">
            <a:scrgbClr r="0" g="0" b="0"/>
          </a:lnRef>
          <a:fillRef idx="0">
            <a:scrgbClr r="0" g="0" b="0"/>
          </a:fillRef>
          <a:effectRef idx="0">
            <a:scrgbClr r="0" g="0" b="0"/>
          </a:effectRef>
          <a:fontRef idx="minor"/>
        </p:style>
        <p:txBody>
          <a:bodyPr lIns="45720" tIns="45000" rIns="45720" bIns="45000" anchor="b">
            <a:noAutofit/>
          </a:bodyPr>
          <a:lstStyle/>
          <a:p>
            <a:pPr algn="ctr">
              <a:lnSpc>
                <a:spcPct val="100000"/>
              </a:lnSpc>
            </a:pPr>
            <a:r>
              <a:rPr lang="fr-BE" sz="3200" b="0" strike="noStrike" spc="-1">
                <a:solidFill>
                  <a:srgbClr val="0070C0"/>
                </a:solidFill>
                <a:latin typeface="Arial"/>
                <a:ea typeface="Amatic SC"/>
              </a:rPr>
              <a:t>La prévalence du harcèlement </a:t>
            </a:r>
            <a:br/>
            <a:r>
              <a:rPr lang="fr-BE" sz="3200" b="0" strike="noStrike" spc="-1">
                <a:solidFill>
                  <a:srgbClr val="0070C0"/>
                </a:solidFill>
                <a:latin typeface="Arial"/>
                <a:ea typeface="Amatic SC"/>
              </a:rPr>
              <a:t>dans les écoles </a:t>
            </a:r>
            <a:endParaRPr lang="fr-BE" sz="3200" b="0" strike="noStrike" spc="-1">
              <a:latin typeface="Arial"/>
            </a:endParaRPr>
          </a:p>
        </p:txBody>
      </p:sp>
      <p:pic>
        <p:nvPicPr>
          <p:cNvPr id="284" name="Image 7"/>
          <p:cNvPicPr/>
          <p:nvPr/>
        </p:nvPicPr>
        <p:blipFill>
          <a:blip r:embed="rId3"/>
          <a:stretch/>
        </p:blipFill>
        <p:spPr>
          <a:xfrm>
            <a:off x="35280" y="6473520"/>
            <a:ext cx="373320" cy="370080"/>
          </a:xfrm>
          <a:prstGeom prst="rect">
            <a:avLst/>
          </a:prstGeom>
          <a:ln>
            <a:noFill/>
          </a:ln>
        </p:spPr>
      </p:pic>
      <p:sp>
        <p:nvSpPr>
          <p:cNvPr id="285" name="CustomShape 2"/>
          <p:cNvSpPr/>
          <p:nvPr/>
        </p:nvSpPr>
        <p:spPr>
          <a:xfrm>
            <a:off x="1543320" y="1839600"/>
            <a:ext cx="7056360" cy="4297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95500" lnSpcReduction="10000"/>
          </a:bodyPr>
          <a:lstStyle/>
          <a:p>
            <a:pPr marL="365760">
              <a:lnSpc>
                <a:spcPct val="90000"/>
              </a:lnSpc>
            </a:pPr>
            <a:endParaRPr lang="fr-BE" sz="1800" b="0" strike="noStrike" spc="-1">
              <a:latin typeface="Arial"/>
            </a:endParaRPr>
          </a:p>
          <a:p>
            <a:pPr marL="685800">
              <a:lnSpc>
                <a:spcPct val="90000"/>
              </a:lnSpc>
              <a:spcBef>
                <a:spcPts val="221"/>
              </a:spcBef>
            </a:pPr>
            <a:endParaRPr lang="fr-BE" sz="1800" b="0" strike="noStrike" spc="-1">
              <a:latin typeface="Arial"/>
            </a:endParaRPr>
          </a:p>
          <a:p>
            <a:pPr marL="685800">
              <a:lnSpc>
                <a:spcPct val="90000"/>
              </a:lnSpc>
              <a:spcBef>
                <a:spcPts val="400"/>
              </a:spcBef>
            </a:pPr>
            <a:endParaRPr lang="fr-BE" sz="1800" b="0" strike="noStrike" spc="-1">
              <a:latin typeface="Arial"/>
            </a:endParaRPr>
          </a:p>
          <a:p>
            <a:pPr marL="685800">
              <a:lnSpc>
                <a:spcPct val="90000"/>
              </a:lnSpc>
              <a:spcBef>
                <a:spcPts val="400"/>
              </a:spcBef>
            </a:pPr>
            <a:endParaRPr lang="fr-BE" sz="1800" b="0" strike="noStrike" spc="-1">
              <a:latin typeface="Arial"/>
            </a:endParaRPr>
          </a:p>
          <a:p>
            <a:pPr marL="1232640" lvl="3" indent="-342360">
              <a:lnSpc>
                <a:spcPct val="90000"/>
              </a:lnSpc>
              <a:spcBef>
                <a:spcPts val="360"/>
              </a:spcBef>
              <a:buClr>
                <a:srgbClr val="006DB1"/>
              </a:buClr>
              <a:buFont typeface="Wingdings" charset="2"/>
              <a:buChar char=""/>
            </a:pPr>
            <a:r>
              <a:rPr lang="fr-BE" sz="2200" b="0" strike="noStrike" spc="-1">
                <a:solidFill>
                  <a:srgbClr val="404040"/>
                </a:solidFill>
                <a:latin typeface="Calibri"/>
                <a:ea typeface="MS Gothic"/>
              </a:rPr>
              <a:t>20% des élèves disent avoir été victimes </a:t>
            </a:r>
            <a:endParaRPr lang="fr-BE" sz="2200" b="0" strike="noStrike" spc="-1">
              <a:latin typeface="Arial"/>
            </a:endParaRPr>
          </a:p>
          <a:p>
            <a:pPr marL="1232640" lvl="3" indent="-342360">
              <a:lnSpc>
                <a:spcPct val="90000"/>
              </a:lnSpc>
              <a:spcBef>
                <a:spcPts val="360"/>
              </a:spcBef>
              <a:buClr>
                <a:srgbClr val="006DB1"/>
              </a:buClr>
              <a:buFont typeface="Wingdings" charset="2"/>
              <a:buChar char=""/>
            </a:pPr>
            <a:r>
              <a:rPr lang="fr-BE" sz="2200" b="0" strike="noStrike" spc="-1">
                <a:solidFill>
                  <a:srgbClr val="404040"/>
                </a:solidFill>
                <a:latin typeface="Calibri"/>
                <a:ea typeface="MS Gothic"/>
              </a:rPr>
              <a:t>10% des élèves disent avoir été harceleurs </a:t>
            </a:r>
            <a:endParaRPr lang="fr-BE" sz="2200" b="0" strike="noStrike" spc="-1">
              <a:latin typeface="Arial"/>
            </a:endParaRPr>
          </a:p>
          <a:p>
            <a:pPr marL="68760">
              <a:lnSpc>
                <a:spcPct val="90000"/>
              </a:lnSpc>
              <a:spcBef>
                <a:spcPts val="241"/>
              </a:spcBef>
            </a:pPr>
            <a:r>
              <a:rPr lang="fr-BE" sz="1200" b="0" strike="noStrike" spc="-1">
                <a:solidFill>
                  <a:srgbClr val="404040"/>
                </a:solidFill>
                <a:latin typeface="Calibri"/>
                <a:ea typeface="MS Gothic"/>
              </a:rPr>
              <a:t>					</a:t>
            </a:r>
            <a:endParaRPr lang="fr-BE" sz="1200" b="0" strike="noStrike" spc="-1">
              <a:latin typeface="Arial"/>
            </a:endParaRPr>
          </a:p>
          <a:p>
            <a:pPr marL="68760">
              <a:lnSpc>
                <a:spcPct val="90000"/>
              </a:lnSpc>
              <a:spcBef>
                <a:spcPts val="241"/>
              </a:spcBef>
            </a:pPr>
            <a:r>
              <a:rPr lang="fr-BE" sz="1300" b="0" strike="noStrike" spc="-1">
                <a:solidFill>
                  <a:srgbClr val="404040"/>
                </a:solidFill>
                <a:latin typeface="Calibri"/>
                <a:ea typeface="MS Gothic"/>
              </a:rPr>
              <a:t>						(2016)</a:t>
            </a:r>
            <a:endParaRPr lang="fr-BE" sz="1300" b="0" strike="noStrike" spc="-1">
              <a:latin typeface="Arial"/>
            </a:endParaRPr>
          </a:p>
          <a:p>
            <a:pPr marL="68760">
              <a:lnSpc>
                <a:spcPct val="90000"/>
              </a:lnSpc>
              <a:spcBef>
                <a:spcPts val="479"/>
              </a:spcBef>
            </a:pPr>
            <a:r>
              <a:rPr lang="fr-BE" sz="2600" b="0" strike="noStrike" spc="-1">
                <a:solidFill>
                  <a:srgbClr val="404040"/>
                </a:solidFill>
                <a:latin typeface="Calibri"/>
                <a:ea typeface="MS Gothic"/>
              </a:rPr>
              <a:t> </a:t>
            </a:r>
            <a:endParaRPr lang="fr-BE" sz="2600" b="0" strike="noStrike" spc="-1">
              <a:latin typeface="Arial"/>
            </a:endParaRPr>
          </a:p>
          <a:p>
            <a:pPr marL="68760">
              <a:lnSpc>
                <a:spcPct val="90000"/>
              </a:lnSpc>
              <a:spcBef>
                <a:spcPts val="479"/>
              </a:spcBef>
            </a:pPr>
            <a:endParaRPr lang="fr-BE" sz="2600" b="0" strike="noStrike" spc="-1">
              <a:latin typeface="Arial"/>
            </a:endParaRPr>
          </a:p>
          <a:p>
            <a:pPr marL="1232640" lvl="3" indent="-342360">
              <a:lnSpc>
                <a:spcPct val="90000"/>
              </a:lnSpc>
              <a:spcBef>
                <a:spcPts val="360"/>
              </a:spcBef>
              <a:buClr>
                <a:srgbClr val="006DB1"/>
              </a:buClr>
              <a:buFont typeface="Wingdings" charset="2"/>
              <a:buChar char=""/>
            </a:pPr>
            <a:r>
              <a:rPr lang="fr-BE" sz="2200" b="0" strike="noStrike" spc="-1">
                <a:solidFill>
                  <a:srgbClr val="404040"/>
                </a:solidFill>
                <a:latin typeface="Calibri"/>
                <a:ea typeface="MS Gothic"/>
              </a:rPr>
              <a:t>16%  Victimes</a:t>
            </a:r>
            <a:endParaRPr lang="fr-BE" sz="2200" b="0" strike="noStrike" spc="-1">
              <a:latin typeface="Arial"/>
            </a:endParaRPr>
          </a:p>
          <a:p>
            <a:pPr marL="1232640" lvl="3" indent="-342360">
              <a:lnSpc>
                <a:spcPct val="90000"/>
              </a:lnSpc>
              <a:spcBef>
                <a:spcPts val="360"/>
              </a:spcBef>
              <a:buClr>
                <a:srgbClr val="006DB1"/>
              </a:buClr>
              <a:buFont typeface="Wingdings" charset="2"/>
              <a:buChar char=""/>
            </a:pPr>
            <a:r>
              <a:rPr lang="fr-BE" sz="2200" b="0" strike="noStrike" spc="-1">
                <a:solidFill>
                  <a:srgbClr val="404040"/>
                </a:solidFill>
                <a:latin typeface="Calibri"/>
                <a:ea typeface="MS Gothic"/>
              </a:rPr>
              <a:t>14%  Harceleurs</a:t>
            </a:r>
            <a:endParaRPr lang="fr-BE" sz="2200" b="0" strike="noStrike" spc="-1">
              <a:latin typeface="Arial"/>
            </a:endParaRPr>
          </a:p>
          <a:p>
            <a:pPr marL="1232640" lvl="3" indent="-342360">
              <a:lnSpc>
                <a:spcPct val="90000"/>
              </a:lnSpc>
              <a:spcBef>
                <a:spcPts val="360"/>
              </a:spcBef>
              <a:buClr>
                <a:srgbClr val="006DB1"/>
              </a:buClr>
              <a:buFont typeface="Wingdings" charset="2"/>
              <a:buChar char=""/>
            </a:pPr>
            <a:r>
              <a:rPr lang="fr-BE" sz="2200" b="0" strike="noStrike" spc="-1">
                <a:solidFill>
                  <a:srgbClr val="404040"/>
                </a:solidFill>
                <a:latin typeface="Calibri"/>
                <a:ea typeface="MS Gothic"/>
              </a:rPr>
              <a:t>5%    Victimes – Harceleurs</a:t>
            </a:r>
            <a:endParaRPr lang="fr-BE" sz="2200" b="0" strike="noStrike" spc="-1">
              <a:latin typeface="Arial"/>
            </a:endParaRPr>
          </a:p>
          <a:p>
            <a:pPr marL="1232640" lvl="3" indent="-342360">
              <a:lnSpc>
                <a:spcPct val="90000"/>
              </a:lnSpc>
              <a:spcBef>
                <a:spcPts val="360"/>
              </a:spcBef>
              <a:buClr>
                <a:srgbClr val="006DB1"/>
              </a:buClr>
              <a:buFont typeface="Wingdings" charset="2"/>
              <a:buChar char=""/>
            </a:pPr>
            <a:r>
              <a:rPr lang="fr-BE" sz="2200" b="0" strike="noStrike" spc="-1">
                <a:solidFill>
                  <a:srgbClr val="404040"/>
                </a:solidFill>
                <a:latin typeface="Calibri"/>
                <a:ea typeface="MS Gothic"/>
              </a:rPr>
              <a:t>65%   Neutres</a:t>
            </a:r>
            <a:endParaRPr lang="fr-BE" sz="2200" b="0" strike="noStrike" spc="-1">
              <a:latin typeface="Arial"/>
            </a:endParaRPr>
          </a:p>
          <a:p>
            <a:pPr marL="68760">
              <a:lnSpc>
                <a:spcPct val="90000"/>
              </a:lnSpc>
              <a:spcBef>
                <a:spcPts val="201"/>
              </a:spcBef>
            </a:pPr>
            <a:r>
              <a:rPr lang="fr-BE" sz="1200" b="0" strike="noStrike" spc="-1">
                <a:solidFill>
                  <a:srgbClr val="404040"/>
                </a:solidFill>
                <a:latin typeface="Calibri"/>
                <a:ea typeface="MS Gothic"/>
              </a:rPr>
              <a:t>						 (2011-2013) </a:t>
            </a:r>
            <a:endParaRPr lang="fr-BE" sz="1200" b="0" strike="noStrike" spc="-1">
              <a:latin typeface="Arial"/>
            </a:endParaRPr>
          </a:p>
          <a:p>
            <a:pPr marL="68760">
              <a:lnSpc>
                <a:spcPct val="90000"/>
              </a:lnSpc>
              <a:spcBef>
                <a:spcPts val="479"/>
              </a:spcBef>
            </a:pPr>
            <a:endParaRPr lang="fr-BE" sz="1200" b="0" strike="noStrike" spc="-1">
              <a:latin typeface="Arial"/>
            </a:endParaRPr>
          </a:p>
          <a:p>
            <a:pPr marL="343080" indent="-157680">
              <a:lnSpc>
                <a:spcPct val="90000"/>
              </a:lnSpc>
              <a:spcBef>
                <a:spcPts val="479"/>
              </a:spcBef>
            </a:pPr>
            <a:endParaRPr lang="fr-BE" sz="1200" b="0" strike="noStrike" spc="-1">
              <a:latin typeface="Arial"/>
            </a:endParaRPr>
          </a:p>
        </p:txBody>
      </p:sp>
      <p:pic>
        <p:nvPicPr>
          <p:cNvPr id="286" name="Google Shape;308;p8"/>
          <p:cNvPicPr/>
          <p:nvPr/>
        </p:nvPicPr>
        <p:blipFill>
          <a:blip r:embed="rId4"/>
          <a:stretch/>
        </p:blipFill>
        <p:spPr>
          <a:xfrm>
            <a:off x="328320" y="1742760"/>
            <a:ext cx="2228040" cy="749160"/>
          </a:xfrm>
          <a:prstGeom prst="rect">
            <a:avLst/>
          </a:prstGeom>
          <a:ln>
            <a:noFill/>
          </a:ln>
        </p:spPr>
      </p:pic>
      <p:pic>
        <p:nvPicPr>
          <p:cNvPr id="287" name="Google Shape;309;p8"/>
          <p:cNvPicPr/>
          <p:nvPr/>
        </p:nvPicPr>
        <p:blipFill>
          <a:blip r:embed="rId5"/>
          <a:stretch/>
        </p:blipFill>
        <p:spPr>
          <a:xfrm>
            <a:off x="630000" y="3945240"/>
            <a:ext cx="1199160" cy="84024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2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28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285">
                                            <p:txEl>
                                              <p:pRg st="4" end="4"/>
                                            </p:txEl>
                                          </p:spTgt>
                                        </p:tgtEl>
                                        <p:attrNameLst>
                                          <p:attrName>style.visibility</p:attrName>
                                        </p:attrNameLst>
                                      </p:cBhvr>
                                      <p:to>
                                        <p:strVal val="visible"/>
                                      </p:to>
                                    </p:set>
                                  </p:childTnLst>
                                </p:cTn>
                              </p:par>
                              <p:par>
                                <p:cTn id="15" presetID="1" presetClass="entr" fill="hold" nodeType="withEffect">
                                  <p:stCondLst>
                                    <p:cond delay="0"/>
                                  </p:stCondLst>
                                  <p:childTnLst>
                                    <p:set>
                                      <p:cBhvr>
                                        <p:cTn id="16" dur="1" fill="hold">
                                          <p:stCondLst>
                                            <p:cond delay="0"/>
                                          </p:stCondLst>
                                        </p:cTn>
                                        <p:tgtEl>
                                          <p:spTgt spid="285">
                                            <p:txEl>
                                              <p:pRg st="5" end="5"/>
                                            </p:txEl>
                                          </p:spTgt>
                                        </p:tgtEl>
                                        <p:attrNameLst>
                                          <p:attrName>style.visibility</p:attrName>
                                        </p:attrNameLst>
                                      </p:cBhvr>
                                      <p:to>
                                        <p:strVal val="visible"/>
                                      </p:to>
                                    </p:set>
                                  </p:childTnLst>
                                </p:cTn>
                              </p:par>
                              <p:par>
                                <p:cTn id="17" presetID="1" presetClass="entr" fill="hold" nodeType="withEffect">
                                  <p:stCondLst>
                                    <p:cond delay="0"/>
                                  </p:stCondLst>
                                  <p:childTnLst>
                                    <p:set>
                                      <p:cBhvr>
                                        <p:cTn id="18" dur="1" fill="hold">
                                          <p:stCondLst>
                                            <p:cond delay="0"/>
                                          </p:stCondLst>
                                        </p:cTn>
                                        <p:tgtEl>
                                          <p:spTgt spid="285">
                                            <p:txEl>
                                              <p:pRg st="6" end="6"/>
                                            </p:txEl>
                                          </p:spTgt>
                                        </p:tgtEl>
                                        <p:attrNameLst>
                                          <p:attrName>style.visibility</p:attrName>
                                        </p:attrNameLst>
                                      </p:cBhvr>
                                      <p:to>
                                        <p:strVal val="visible"/>
                                      </p:to>
                                    </p:set>
                                  </p:childTnLst>
                                </p:cTn>
                              </p:par>
                              <p:par>
                                <p:cTn id="19" presetID="1" presetClass="entr" fill="hold" nodeType="withEffect">
                                  <p:stCondLst>
                                    <p:cond delay="0"/>
                                  </p:stCondLst>
                                  <p:childTnLst>
                                    <p:set>
                                      <p:cBhvr>
                                        <p:cTn id="20" dur="1" fill="hold">
                                          <p:stCondLst>
                                            <p:cond delay="0"/>
                                          </p:stCondLst>
                                        </p:cTn>
                                        <p:tgtEl>
                                          <p:spTgt spid="285">
                                            <p:txEl>
                                              <p:pRg st="7" end="7"/>
                                            </p:txEl>
                                          </p:spTgt>
                                        </p:tgtEl>
                                        <p:attrNameLst>
                                          <p:attrName>style.visibility</p:attrName>
                                        </p:attrNameLst>
                                      </p:cBhvr>
                                      <p:to>
                                        <p:strVal val="visible"/>
                                      </p:to>
                                    </p:set>
                                  </p:childTnLst>
                                </p:cTn>
                              </p:par>
                              <p:par>
                                <p:cTn id="21" presetID="1" presetClass="entr" fill="hold" nodeType="withEffect">
                                  <p:stCondLst>
                                    <p:cond delay="0"/>
                                  </p:stCondLst>
                                  <p:childTnLst>
                                    <p:set>
                                      <p:cBhvr>
                                        <p:cTn id="22" dur="1" fill="hold">
                                          <p:stCondLst>
                                            <p:cond delay="0"/>
                                          </p:stCondLst>
                                        </p:cTn>
                                        <p:tgtEl>
                                          <p:spTgt spid="28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285">
                                            <p:txEl>
                                              <p:pRg st="10" end="10"/>
                                            </p:txEl>
                                          </p:spTgt>
                                        </p:tgtEl>
                                        <p:attrNameLst>
                                          <p:attrName>style.visibility</p:attrName>
                                        </p:attrNameLst>
                                      </p:cBhvr>
                                      <p:to>
                                        <p:strVal val="visible"/>
                                      </p:to>
                                    </p:set>
                                  </p:childTnLst>
                                </p:cTn>
                              </p:par>
                              <p:par>
                                <p:cTn id="27" presetID="1" presetClass="entr" fill="hold" nodeType="withEffect">
                                  <p:stCondLst>
                                    <p:cond delay="0"/>
                                  </p:stCondLst>
                                  <p:childTnLst>
                                    <p:set>
                                      <p:cBhvr>
                                        <p:cTn id="28" dur="1" fill="hold">
                                          <p:stCondLst>
                                            <p:cond delay="0"/>
                                          </p:stCondLst>
                                        </p:cTn>
                                        <p:tgtEl>
                                          <p:spTgt spid="285">
                                            <p:txEl>
                                              <p:pRg st="11" end="11"/>
                                            </p:txEl>
                                          </p:spTgt>
                                        </p:tgtEl>
                                        <p:attrNameLst>
                                          <p:attrName>style.visibility</p:attrName>
                                        </p:attrNameLst>
                                      </p:cBhvr>
                                      <p:to>
                                        <p:strVal val="visible"/>
                                      </p:to>
                                    </p:set>
                                  </p:childTnLst>
                                </p:cTn>
                              </p:par>
                              <p:par>
                                <p:cTn id="29" presetID="1" presetClass="entr" fill="hold" nodeType="withEffect">
                                  <p:stCondLst>
                                    <p:cond delay="0"/>
                                  </p:stCondLst>
                                  <p:childTnLst>
                                    <p:set>
                                      <p:cBhvr>
                                        <p:cTn id="30" dur="1" fill="hold">
                                          <p:stCondLst>
                                            <p:cond delay="0"/>
                                          </p:stCondLst>
                                        </p:cTn>
                                        <p:tgtEl>
                                          <p:spTgt spid="285">
                                            <p:txEl>
                                              <p:pRg st="12" end="12"/>
                                            </p:txEl>
                                          </p:spTgt>
                                        </p:tgtEl>
                                        <p:attrNameLst>
                                          <p:attrName>style.visibility</p:attrName>
                                        </p:attrNameLst>
                                      </p:cBhvr>
                                      <p:to>
                                        <p:strVal val="visible"/>
                                      </p:to>
                                    </p:set>
                                  </p:childTnLst>
                                </p:cTn>
                              </p:par>
                              <p:par>
                                <p:cTn id="31" presetID="1" presetClass="entr" fill="hold" nodeType="withEffect">
                                  <p:stCondLst>
                                    <p:cond delay="0"/>
                                  </p:stCondLst>
                                  <p:childTnLst>
                                    <p:set>
                                      <p:cBhvr>
                                        <p:cTn id="32" dur="1" fill="hold">
                                          <p:stCondLst>
                                            <p:cond delay="0"/>
                                          </p:stCondLst>
                                        </p:cTn>
                                        <p:tgtEl>
                                          <p:spTgt spid="285">
                                            <p:txEl>
                                              <p:pRg st="13" end="13"/>
                                            </p:txEl>
                                          </p:spTgt>
                                        </p:tgtEl>
                                        <p:attrNameLst>
                                          <p:attrName>style.visibility</p:attrName>
                                        </p:attrNameLst>
                                      </p:cBhvr>
                                      <p:to>
                                        <p:strVal val="visible"/>
                                      </p:to>
                                    </p:set>
                                  </p:childTnLst>
                                </p:cTn>
                              </p:par>
                              <p:par>
                                <p:cTn id="33" presetID="1" presetClass="entr" fill="hold" nodeType="withEffect">
                                  <p:stCondLst>
                                    <p:cond delay="0"/>
                                  </p:stCondLst>
                                  <p:childTnLst>
                                    <p:set>
                                      <p:cBhvr>
                                        <p:cTn id="34" dur="1" fill="hold">
                                          <p:stCondLst>
                                            <p:cond delay="0"/>
                                          </p:stCondLst>
                                        </p:cTn>
                                        <p:tgtEl>
                                          <p:spTgt spid="28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8" name="Group 1"/>
          <p:cNvGrpSpPr/>
          <p:nvPr/>
        </p:nvGrpSpPr>
        <p:grpSpPr>
          <a:xfrm>
            <a:off x="1763640" y="2449800"/>
            <a:ext cx="5727960" cy="811080"/>
            <a:chOff x="1763640" y="2449800"/>
            <a:chExt cx="5727960" cy="811080"/>
          </a:xfrm>
        </p:grpSpPr>
        <p:grpSp>
          <p:nvGrpSpPr>
            <p:cNvPr id="289" name="Group 2"/>
            <p:cNvGrpSpPr/>
            <p:nvPr/>
          </p:nvGrpSpPr>
          <p:grpSpPr>
            <a:xfrm>
              <a:off x="2803320" y="2449800"/>
              <a:ext cx="4688280" cy="811080"/>
              <a:chOff x="2803320" y="2449800"/>
              <a:chExt cx="4688280" cy="811080"/>
            </a:xfrm>
          </p:grpSpPr>
          <p:sp>
            <p:nvSpPr>
              <p:cNvPr id="290" name="CustomShape 3"/>
              <p:cNvSpPr/>
              <p:nvPr/>
            </p:nvSpPr>
            <p:spPr>
              <a:xfrm>
                <a:off x="2803320" y="2449800"/>
                <a:ext cx="4645800" cy="675360"/>
              </a:xfrm>
              <a:custGeom>
                <a:avLst/>
                <a:gdLst/>
                <a:ahLst/>
                <a:cxnLst/>
                <a:rect l="l" t="t" r="r" b="b"/>
                <a:pathLst>
                  <a:path w="21600" h="21600">
                    <a:moveTo>
                      <a:pt x="0" y="3600"/>
                    </a:moveTo>
                    <a:cubicBezTo>
                      <a:pt x="0" y="1612"/>
                      <a:pt x="219" y="0"/>
                      <a:pt x="489" y="0"/>
                    </a:cubicBezTo>
                    <a:lnTo>
                      <a:pt x="21111" y="0"/>
                    </a:lnTo>
                    <a:cubicBezTo>
                      <a:pt x="21381" y="0"/>
                      <a:pt x="21600" y="1612"/>
                      <a:pt x="21600" y="3600"/>
                    </a:cubicBezTo>
                    <a:lnTo>
                      <a:pt x="21600" y="18000"/>
                    </a:lnTo>
                    <a:cubicBezTo>
                      <a:pt x="21600" y="19988"/>
                      <a:pt x="21381" y="21600"/>
                      <a:pt x="21111" y="21600"/>
                    </a:cubicBezTo>
                    <a:lnTo>
                      <a:pt x="489" y="21600"/>
                    </a:lnTo>
                    <a:cubicBezTo>
                      <a:pt x="219" y="21600"/>
                      <a:pt x="0" y="19988"/>
                      <a:pt x="0" y="18000"/>
                    </a:cubicBezTo>
                    <a:lnTo>
                      <a:pt x="0" y="3600"/>
                    </a:lnTo>
                    <a:close/>
                  </a:path>
                </a:pathLst>
              </a:custGeom>
              <a:solidFill>
                <a:schemeClr val="accent6">
                  <a:lumMod val="75000"/>
                </a:schemeClr>
              </a:solidFill>
              <a:ln w="15840">
                <a:solidFill>
                  <a:srgbClr val="FFFFFF"/>
                </a:solidFill>
                <a:round/>
              </a:ln>
            </p:spPr>
            <p:style>
              <a:lnRef idx="0">
                <a:scrgbClr r="0" g="0" b="0"/>
              </a:lnRef>
              <a:fillRef idx="0">
                <a:scrgbClr r="0" g="0" b="0"/>
              </a:fillRef>
              <a:effectRef idx="0">
                <a:scrgbClr r="0" g="0" b="0"/>
              </a:effectRef>
              <a:fontRef idx="minor"/>
            </p:style>
          </p:sp>
          <p:sp>
            <p:nvSpPr>
              <p:cNvPr id="291" name="CustomShape 4"/>
              <p:cNvSpPr/>
              <p:nvPr/>
            </p:nvSpPr>
            <p:spPr>
              <a:xfrm>
                <a:off x="2888280" y="2462760"/>
                <a:ext cx="4603320" cy="798120"/>
              </a:xfrm>
              <a:prstGeom prst="rect">
                <a:avLst/>
              </a:prstGeom>
              <a:noFill/>
              <a:ln>
                <a:noFill/>
              </a:ln>
            </p:spPr>
            <p:style>
              <a:lnRef idx="0">
                <a:scrgbClr r="0" g="0" b="0"/>
              </a:lnRef>
              <a:fillRef idx="0">
                <a:scrgbClr r="0" g="0" b="0"/>
              </a:fillRef>
              <a:effectRef idx="0">
                <a:scrgbClr r="0" g="0" b="0"/>
              </a:effectRef>
              <a:fontRef idx="minor"/>
            </p:style>
            <p:txBody>
              <a:bodyPr lIns="124560" tIns="124560" rIns="124560" bIns="124560" anchor="ctr">
                <a:spAutoFit/>
              </a:bodyPr>
              <a:lstStyle/>
              <a:p>
                <a:pPr>
                  <a:lnSpc>
                    <a:spcPct val="90000"/>
                  </a:lnSpc>
                </a:pPr>
                <a:r>
                  <a:rPr lang="fr-BE" sz="2000" b="0" strike="noStrike" spc="-1">
                    <a:solidFill>
                      <a:srgbClr val="FFFFFF"/>
                    </a:solidFill>
                    <a:latin typeface="Source Code Pro"/>
                    <a:ea typeface="Calibri"/>
                  </a:rPr>
                  <a:t>Stigmatisation des différences</a:t>
                </a:r>
                <a:endParaRPr lang="fr-BE" sz="2000" b="0" strike="noStrike" spc="-1">
                  <a:latin typeface="Arial"/>
                </a:endParaRPr>
              </a:p>
            </p:txBody>
          </p:sp>
        </p:grpSp>
        <p:pic>
          <p:nvPicPr>
            <p:cNvPr id="292" name="Google Shape;463;p10"/>
            <p:cNvPicPr/>
            <p:nvPr/>
          </p:nvPicPr>
          <p:blipFill>
            <a:blip r:embed="rId3"/>
            <a:stretch/>
          </p:blipFill>
          <p:spPr>
            <a:xfrm>
              <a:off x="1763640" y="2449800"/>
              <a:ext cx="927000" cy="696960"/>
            </a:xfrm>
            <a:prstGeom prst="rect">
              <a:avLst/>
            </a:prstGeom>
            <a:ln>
              <a:noFill/>
            </a:ln>
          </p:spPr>
        </p:pic>
      </p:grpSp>
      <p:grpSp>
        <p:nvGrpSpPr>
          <p:cNvPr id="293" name="Group 5"/>
          <p:cNvGrpSpPr/>
          <p:nvPr/>
        </p:nvGrpSpPr>
        <p:grpSpPr>
          <a:xfrm>
            <a:off x="1819080" y="3234600"/>
            <a:ext cx="5560920" cy="580320"/>
            <a:chOff x="1819080" y="3234600"/>
            <a:chExt cx="5560920" cy="580320"/>
          </a:xfrm>
        </p:grpSpPr>
        <p:sp>
          <p:nvSpPr>
            <p:cNvPr id="294" name="CustomShape 6"/>
            <p:cNvSpPr/>
            <p:nvPr/>
          </p:nvSpPr>
          <p:spPr>
            <a:xfrm>
              <a:off x="2784240" y="3277440"/>
              <a:ext cx="4595760" cy="479160"/>
            </a:xfrm>
            <a:custGeom>
              <a:avLst/>
              <a:gdLst/>
              <a:ahLst/>
              <a:cxnLst/>
              <a:rect l="l" t="t" r="r" b="b"/>
              <a:pathLst>
                <a:path w="21600" h="21600">
                  <a:moveTo>
                    <a:pt x="0" y="3600"/>
                  </a:moveTo>
                  <a:cubicBezTo>
                    <a:pt x="0" y="1612"/>
                    <a:pt x="219" y="0"/>
                    <a:pt x="489" y="0"/>
                  </a:cubicBezTo>
                  <a:lnTo>
                    <a:pt x="21111" y="0"/>
                  </a:lnTo>
                  <a:cubicBezTo>
                    <a:pt x="21381" y="0"/>
                    <a:pt x="21600" y="1612"/>
                    <a:pt x="21600" y="3600"/>
                  </a:cubicBezTo>
                  <a:lnTo>
                    <a:pt x="21600" y="18000"/>
                  </a:lnTo>
                  <a:cubicBezTo>
                    <a:pt x="21600" y="19988"/>
                    <a:pt x="21381" y="21600"/>
                    <a:pt x="21111" y="21600"/>
                  </a:cubicBezTo>
                  <a:lnTo>
                    <a:pt x="489" y="21600"/>
                  </a:lnTo>
                  <a:cubicBezTo>
                    <a:pt x="219" y="21600"/>
                    <a:pt x="0" y="19988"/>
                    <a:pt x="0" y="18000"/>
                  </a:cubicBezTo>
                  <a:lnTo>
                    <a:pt x="0" y="3600"/>
                  </a:lnTo>
                  <a:close/>
                </a:path>
              </a:pathLst>
            </a:custGeom>
            <a:solidFill>
              <a:srgbClr val="00B050"/>
            </a:solidFill>
            <a:ln w="15840">
              <a:solidFill>
                <a:srgbClr val="FFFFFF"/>
              </a:solidFill>
              <a:round/>
            </a:ln>
          </p:spPr>
          <p:style>
            <a:lnRef idx="0">
              <a:scrgbClr r="0" g="0" b="0"/>
            </a:lnRef>
            <a:fillRef idx="0">
              <a:scrgbClr r="0" g="0" b="0"/>
            </a:fillRef>
            <a:effectRef idx="0">
              <a:scrgbClr r="0" g="0" b="0"/>
            </a:effectRef>
            <a:fontRef idx="minor"/>
          </p:style>
          <p:txBody>
            <a:bodyPr lIns="45720" tIns="45000" rIns="45720" bIns="45000" anchor="ctr">
              <a:noAutofit/>
            </a:bodyPr>
            <a:lstStyle/>
            <a:p>
              <a:pPr>
                <a:lnSpc>
                  <a:spcPct val="90000"/>
                </a:lnSpc>
              </a:pPr>
              <a:endParaRPr lang="fr-BE" sz="1800" b="0" strike="noStrike" spc="-1">
                <a:latin typeface="Arial"/>
              </a:endParaRPr>
            </a:p>
            <a:p>
              <a:pPr>
                <a:lnSpc>
                  <a:spcPct val="90000"/>
                </a:lnSpc>
              </a:pPr>
              <a:r>
                <a:rPr lang="fr-BE" sz="2000" b="0" strike="noStrike" spc="-1">
                  <a:solidFill>
                    <a:srgbClr val="FFFFFF"/>
                  </a:solidFill>
                  <a:latin typeface="Source Code Pro"/>
                  <a:ea typeface="Calibri"/>
                </a:rPr>
                <a:t> Loi du silence</a:t>
              </a:r>
              <a:endParaRPr lang="fr-BE" sz="2000" b="0" strike="noStrike" spc="-1">
                <a:latin typeface="Arial"/>
              </a:endParaRPr>
            </a:p>
            <a:p>
              <a:pPr>
                <a:lnSpc>
                  <a:spcPct val="90000"/>
                </a:lnSpc>
              </a:pPr>
              <a:endParaRPr lang="fr-BE" sz="2000" b="0" strike="noStrike" spc="-1">
                <a:latin typeface="Arial"/>
              </a:endParaRPr>
            </a:p>
          </p:txBody>
        </p:sp>
        <p:pic>
          <p:nvPicPr>
            <p:cNvPr id="295" name="Google Shape;468;p10"/>
            <p:cNvPicPr/>
            <p:nvPr/>
          </p:nvPicPr>
          <p:blipFill>
            <a:blip r:embed="rId4"/>
            <a:srcRect t="8339" r="3434" b="6580"/>
            <a:stretch/>
          </p:blipFill>
          <p:spPr>
            <a:xfrm>
              <a:off x="1819080" y="3234600"/>
              <a:ext cx="724680" cy="580320"/>
            </a:xfrm>
            <a:prstGeom prst="rect">
              <a:avLst/>
            </a:prstGeom>
            <a:ln>
              <a:noFill/>
            </a:ln>
          </p:spPr>
        </p:pic>
      </p:grpSp>
      <p:sp>
        <p:nvSpPr>
          <p:cNvPr id="296" name="CustomShape 7"/>
          <p:cNvSpPr/>
          <p:nvPr/>
        </p:nvSpPr>
        <p:spPr>
          <a:xfrm>
            <a:off x="1219320" y="101520"/>
            <a:ext cx="7430760" cy="1059840"/>
          </a:xfrm>
          <a:prstGeom prst="rect">
            <a:avLst/>
          </a:prstGeom>
          <a:noFill/>
          <a:ln>
            <a:noFill/>
          </a:ln>
        </p:spPr>
        <p:style>
          <a:lnRef idx="0">
            <a:scrgbClr r="0" g="0" b="0"/>
          </a:lnRef>
          <a:fillRef idx="0">
            <a:scrgbClr r="0" g="0" b="0"/>
          </a:fillRef>
          <a:effectRef idx="0">
            <a:scrgbClr r="0" g="0" b="0"/>
          </a:effectRef>
          <a:fontRef idx="minor"/>
        </p:style>
        <p:txBody>
          <a:bodyPr lIns="45720" tIns="45000" rIns="45720" bIns="45000" anchor="b">
            <a:noAutofit/>
          </a:bodyPr>
          <a:lstStyle/>
          <a:p>
            <a:pPr algn="ctr">
              <a:lnSpc>
                <a:spcPct val="100000"/>
              </a:lnSpc>
            </a:pPr>
            <a:r>
              <a:rPr lang="fr-BE" sz="3000" b="0" strike="noStrike" spc="-1">
                <a:solidFill>
                  <a:srgbClr val="0070C0"/>
                </a:solidFill>
                <a:latin typeface="Arial"/>
                <a:ea typeface="Amatic SC"/>
              </a:rPr>
              <a:t>Les caractéristiques spécifiques </a:t>
            </a:r>
            <a:br/>
            <a:r>
              <a:rPr lang="fr-BE" sz="3000" b="0" strike="noStrike" spc="-1">
                <a:solidFill>
                  <a:srgbClr val="0070C0"/>
                </a:solidFill>
                <a:latin typeface="Arial"/>
                <a:ea typeface="Amatic SC"/>
              </a:rPr>
              <a:t>du harcèlement dans les groupes d’enfants</a:t>
            </a:r>
            <a:endParaRPr lang="fr-BE" sz="3000" b="0" strike="noStrike" spc="-1">
              <a:latin typeface="Arial"/>
            </a:endParaRPr>
          </a:p>
        </p:txBody>
      </p:sp>
      <p:grpSp>
        <p:nvGrpSpPr>
          <p:cNvPr id="297" name="Group 8"/>
          <p:cNvGrpSpPr/>
          <p:nvPr/>
        </p:nvGrpSpPr>
        <p:grpSpPr>
          <a:xfrm>
            <a:off x="1923480" y="3940920"/>
            <a:ext cx="5507640" cy="644040"/>
            <a:chOff x="1923480" y="3940920"/>
            <a:chExt cx="5507640" cy="644040"/>
          </a:xfrm>
        </p:grpSpPr>
        <p:sp>
          <p:nvSpPr>
            <p:cNvPr id="298" name="CustomShape 9"/>
            <p:cNvSpPr/>
            <p:nvPr/>
          </p:nvSpPr>
          <p:spPr>
            <a:xfrm>
              <a:off x="2819880" y="4029840"/>
              <a:ext cx="4611240" cy="483480"/>
            </a:xfrm>
            <a:custGeom>
              <a:avLst/>
              <a:gdLst/>
              <a:ahLst/>
              <a:cxnLst/>
              <a:rect l="l" t="t" r="r" b="b"/>
              <a:pathLst>
                <a:path w="21600" h="21600">
                  <a:moveTo>
                    <a:pt x="0" y="3600"/>
                  </a:moveTo>
                  <a:cubicBezTo>
                    <a:pt x="0" y="1612"/>
                    <a:pt x="219" y="0"/>
                    <a:pt x="489" y="0"/>
                  </a:cubicBezTo>
                  <a:lnTo>
                    <a:pt x="21111" y="0"/>
                  </a:lnTo>
                  <a:cubicBezTo>
                    <a:pt x="21381" y="0"/>
                    <a:pt x="21600" y="1612"/>
                    <a:pt x="21600" y="3600"/>
                  </a:cubicBezTo>
                  <a:lnTo>
                    <a:pt x="21600" y="18000"/>
                  </a:lnTo>
                  <a:cubicBezTo>
                    <a:pt x="21600" y="19988"/>
                    <a:pt x="21381" y="21600"/>
                    <a:pt x="21111" y="21600"/>
                  </a:cubicBezTo>
                  <a:lnTo>
                    <a:pt x="489" y="21600"/>
                  </a:lnTo>
                  <a:cubicBezTo>
                    <a:pt x="219" y="21600"/>
                    <a:pt x="0" y="19988"/>
                    <a:pt x="0" y="18000"/>
                  </a:cubicBezTo>
                  <a:lnTo>
                    <a:pt x="0" y="3600"/>
                  </a:lnTo>
                  <a:close/>
                </a:path>
              </a:pathLst>
            </a:custGeom>
            <a:solidFill>
              <a:srgbClr val="FFC000"/>
            </a:solidFill>
            <a:ln w="15840">
              <a:solidFill>
                <a:srgbClr val="FFFFFF"/>
              </a:solidFill>
              <a:round/>
            </a:ln>
          </p:spPr>
          <p:style>
            <a:lnRef idx="0">
              <a:scrgbClr r="0" g="0" b="0"/>
            </a:lnRef>
            <a:fillRef idx="0">
              <a:scrgbClr r="0" g="0" b="0"/>
            </a:fillRef>
            <a:effectRef idx="0">
              <a:scrgbClr r="0" g="0" b="0"/>
            </a:effectRef>
            <a:fontRef idx="minor"/>
          </p:style>
          <p:txBody>
            <a:bodyPr lIns="45720" tIns="45000" rIns="45720" bIns="45000" anchor="ctr">
              <a:noAutofit/>
            </a:bodyPr>
            <a:lstStyle/>
            <a:p>
              <a:pPr>
                <a:lnSpc>
                  <a:spcPct val="90000"/>
                </a:lnSpc>
              </a:pPr>
              <a:endParaRPr lang="fr-BE" sz="1800" b="0" strike="noStrike" spc="-1">
                <a:latin typeface="Arial"/>
              </a:endParaRPr>
            </a:p>
            <a:p>
              <a:pPr>
                <a:lnSpc>
                  <a:spcPct val="90000"/>
                </a:lnSpc>
              </a:pPr>
              <a:r>
                <a:rPr lang="fr-BE" sz="2000" b="0" strike="noStrike" spc="-1">
                  <a:solidFill>
                    <a:srgbClr val="FFFFFF"/>
                  </a:solidFill>
                  <a:latin typeface="Source Code Pro"/>
                  <a:ea typeface="Calibri"/>
                </a:rPr>
                <a:t>Invisible visibilité</a:t>
              </a:r>
              <a:endParaRPr lang="fr-BE" sz="2000" b="0" strike="noStrike" spc="-1">
                <a:latin typeface="Arial"/>
              </a:endParaRPr>
            </a:p>
            <a:p>
              <a:pPr>
                <a:lnSpc>
                  <a:spcPct val="90000"/>
                </a:lnSpc>
              </a:pPr>
              <a:endParaRPr lang="fr-BE" sz="2000" b="0" strike="noStrike" spc="-1">
                <a:latin typeface="Arial"/>
              </a:endParaRPr>
            </a:p>
          </p:txBody>
        </p:sp>
        <p:pic>
          <p:nvPicPr>
            <p:cNvPr id="299" name="Google Shape;474;p10"/>
            <p:cNvPicPr/>
            <p:nvPr/>
          </p:nvPicPr>
          <p:blipFill>
            <a:blip r:embed="rId5"/>
            <a:stretch/>
          </p:blipFill>
          <p:spPr>
            <a:xfrm>
              <a:off x="1923480" y="3940920"/>
              <a:ext cx="620280" cy="644040"/>
            </a:xfrm>
            <a:prstGeom prst="rect">
              <a:avLst/>
            </a:prstGeom>
            <a:ln>
              <a:noFill/>
            </a:ln>
          </p:spPr>
        </p:pic>
      </p:grpSp>
      <p:grpSp>
        <p:nvGrpSpPr>
          <p:cNvPr id="300" name="Group 10"/>
          <p:cNvGrpSpPr/>
          <p:nvPr/>
        </p:nvGrpSpPr>
        <p:grpSpPr>
          <a:xfrm>
            <a:off x="1931400" y="1798560"/>
            <a:ext cx="5560200" cy="564480"/>
            <a:chOff x="1931400" y="1798560"/>
            <a:chExt cx="5560200" cy="564480"/>
          </a:xfrm>
        </p:grpSpPr>
        <p:grpSp>
          <p:nvGrpSpPr>
            <p:cNvPr id="301" name="Group 11"/>
            <p:cNvGrpSpPr/>
            <p:nvPr/>
          </p:nvGrpSpPr>
          <p:grpSpPr>
            <a:xfrm>
              <a:off x="2885400" y="1798560"/>
              <a:ext cx="4606200" cy="564480"/>
              <a:chOff x="2885400" y="1798560"/>
              <a:chExt cx="4606200" cy="564480"/>
            </a:xfrm>
          </p:grpSpPr>
          <p:sp>
            <p:nvSpPr>
              <p:cNvPr id="302" name="CustomShape 12"/>
              <p:cNvSpPr/>
              <p:nvPr/>
            </p:nvSpPr>
            <p:spPr>
              <a:xfrm>
                <a:off x="2885400" y="1806480"/>
                <a:ext cx="4606200" cy="515160"/>
              </a:xfrm>
              <a:custGeom>
                <a:avLst/>
                <a:gdLst/>
                <a:ahLst/>
                <a:cxnLst/>
                <a:rect l="l" t="t" r="r" b="b"/>
                <a:pathLst>
                  <a:path w="21600" h="21600">
                    <a:moveTo>
                      <a:pt x="0" y="3600"/>
                    </a:moveTo>
                    <a:cubicBezTo>
                      <a:pt x="0" y="1612"/>
                      <a:pt x="219" y="0"/>
                      <a:pt x="489" y="0"/>
                    </a:cubicBezTo>
                    <a:lnTo>
                      <a:pt x="21111" y="0"/>
                    </a:lnTo>
                    <a:cubicBezTo>
                      <a:pt x="21381" y="0"/>
                      <a:pt x="21600" y="1612"/>
                      <a:pt x="21600" y="3600"/>
                    </a:cubicBezTo>
                    <a:lnTo>
                      <a:pt x="21600" y="18000"/>
                    </a:lnTo>
                    <a:cubicBezTo>
                      <a:pt x="21600" y="19988"/>
                      <a:pt x="21381" y="21600"/>
                      <a:pt x="21111" y="21600"/>
                    </a:cubicBezTo>
                    <a:lnTo>
                      <a:pt x="489" y="21600"/>
                    </a:lnTo>
                    <a:cubicBezTo>
                      <a:pt x="219" y="21600"/>
                      <a:pt x="0" y="19988"/>
                      <a:pt x="0" y="18000"/>
                    </a:cubicBezTo>
                    <a:lnTo>
                      <a:pt x="0" y="3600"/>
                    </a:lnTo>
                    <a:close/>
                  </a:path>
                </a:pathLst>
              </a:custGeom>
              <a:solidFill>
                <a:schemeClr val="accent1"/>
              </a:solidFill>
              <a:ln w="15840">
                <a:solidFill>
                  <a:srgbClr val="FFFFFF"/>
                </a:solidFill>
                <a:round/>
              </a:ln>
            </p:spPr>
            <p:style>
              <a:lnRef idx="0">
                <a:scrgbClr r="0" g="0" b="0"/>
              </a:lnRef>
              <a:fillRef idx="0">
                <a:scrgbClr r="0" g="0" b="0"/>
              </a:fillRef>
              <a:effectRef idx="0">
                <a:scrgbClr r="0" g="0" b="0"/>
              </a:effectRef>
              <a:fontRef idx="minor"/>
            </p:style>
          </p:sp>
          <p:sp>
            <p:nvSpPr>
              <p:cNvPr id="303" name="CustomShape 13"/>
              <p:cNvSpPr/>
              <p:nvPr/>
            </p:nvSpPr>
            <p:spPr>
              <a:xfrm>
                <a:off x="2945520" y="1798560"/>
                <a:ext cx="4546080" cy="564480"/>
              </a:xfrm>
              <a:prstGeom prst="rect">
                <a:avLst/>
              </a:prstGeom>
              <a:noFill/>
              <a:ln>
                <a:noFill/>
              </a:ln>
            </p:spPr>
            <p:style>
              <a:lnRef idx="0">
                <a:scrgbClr r="0" g="0" b="0"/>
              </a:lnRef>
              <a:fillRef idx="0">
                <a:scrgbClr r="0" g="0" b="0"/>
              </a:fillRef>
              <a:effectRef idx="0">
                <a:scrgbClr r="0" g="0" b="0"/>
              </a:effectRef>
              <a:fontRef idx="minor"/>
            </p:style>
            <p:txBody>
              <a:bodyPr lIns="124560" tIns="124560" rIns="124560" bIns="124560" anchor="ctr">
                <a:noAutofit/>
              </a:bodyPr>
              <a:lstStyle/>
              <a:p>
                <a:pPr>
                  <a:lnSpc>
                    <a:spcPct val="90000"/>
                  </a:lnSpc>
                </a:pPr>
                <a:r>
                  <a:rPr lang="fr-BE" sz="2000" b="0" strike="noStrike" spc="-1">
                    <a:solidFill>
                      <a:srgbClr val="FFFFFF"/>
                    </a:solidFill>
                    <a:latin typeface="Source Code Pro"/>
                    <a:ea typeface="Calibri"/>
                  </a:rPr>
                  <a:t>Relation triangulaire</a:t>
                </a:r>
                <a:endParaRPr lang="fr-BE" sz="2000" b="0" strike="noStrike" spc="-1">
                  <a:latin typeface="Arial"/>
                </a:endParaRPr>
              </a:p>
            </p:txBody>
          </p:sp>
        </p:grpSp>
        <p:pic>
          <p:nvPicPr>
            <p:cNvPr id="304" name="Google Shape;480;p10"/>
            <p:cNvPicPr/>
            <p:nvPr/>
          </p:nvPicPr>
          <p:blipFill>
            <a:blip r:embed="rId6"/>
            <a:stretch/>
          </p:blipFill>
          <p:spPr>
            <a:xfrm rot="10800000">
              <a:off x="1931400" y="1807200"/>
              <a:ext cx="774720" cy="534240"/>
            </a:xfrm>
            <a:prstGeom prst="rect">
              <a:avLst/>
            </a:prstGeom>
            <a:ln>
              <a:noFill/>
            </a:ln>
          </p:spPr>
        </p:pic>
      </p:grpSp>
      <p:grpSp>
        <p:nvGrpSpPr>
          <p:cNvPr id="305" name="Group 14"/>
          <p:cNvGrpSpPr/>
          <p:nvPr/>
        </p:nvGrpSpPr>
        <p:grpSpPr>
          <a:xfrm>
            <a:off x="1851120" y="4684680"/>
            <a:ext cx="5560920" cy="780480"/>
            <a:chOff x="1851120" y="4684680"/>
            <a:chExt cx="5560920" cy="780480"/>
          </a:xfrm>
        </p:grpSpPr>
        <p:grpSp>
          <p:nvGrpSpPr>
            <p:cNvPr id="306" name="Group 15"/>
            <p:cNvGrpSpPr/>
            <p:nvPr/>
          </p:nvGrpSpPr>
          <p:grpSpPr>
            <a:xfrm>
              <a:off x="2811960" y="4760280"/>
              <a:ext cx="4600080" cy="587880"/>
              <a:chOff x="2811960" y="4760280"/>
              <a:chExt cx="4600080" cy="587880"/>
            </a:xfrm>
          </p:grpSpPr>
          <p:sp>
            <p:nvSpPr>
              <p:cNvPr id="307" name="CustomShape 16"/>
              <p:cNvSpPr/>
              <p:nvPr/>
            </p:nvSpPr>
            <p:spPr>
              <a:xfrm>
                <a:off x="2811960" y="4795560"/>
                <a:ext cx="4600080" cy="497520"/>
              </a:xfrm>
              <a:custGeom>
                <a:avLst/>
                <a:gdLst/>
                <a:ahLst/>
                <a:cxnLst/>
                <a:rect l="l" t="t" r="r" b="b"/>
                <a:pathLst>
                  <a:path w="21600" h="21600">
                    <a:moveTo>
                      <a:pt x="0" y="3600"/>
                    </a:moveTo>
                    <a:cubicBezTo>
                      <a:pt x="0" y="1612"/>
                      <a:pt x="219" y="0"/>
                      <a:pt x="489" y="0"/>
                    </a:cubicBezTo>
                    <a:lnTo>
                      <a:pt x="21111" y="0"/>
                    </a:lnTo>
                    <a:cubicBezTo>
                      <a:pt x="21381" y="0"/>
                      <a:pt x="21600" y="1612"/>
                      <a:pt x="21600" y="3600"/>
                    </a:cubicBezTo>
                    <a:lnTo>
                      <a:pt x="21600" y="18000"/>
                    </a:lnTo>
                    <a:cubicBezTo>
                      <a:pt x="21600" y="19988"/>
                      <a:pt x="21381" y="21600"/>
                      <a:pt x="21111" y="21600"/>
                    </a:cubicBezTo>
                    <a:lnTo>
                      <a:pt x="489" y="21600"/>
                    </a:lnTo>
                    <a:cubicBezTo>
                      <a:pt x="219" y="21600"/>
                      <a:pt x="0" y="19988"/>
                      <a:pt x="0" y="18000"/>
                    </a:cubicBezTo>
                    <a:lnTo>
                      <a:pt x="0" y="3600"/>
                    </a:lnTo>
                    <a:close/>
                  </a:path>
                </a:pathLst>
              </a:custGeom>
              <a:solidFill>
                <a:srgbClr val="7030A0"/>
              </a:solidFill>
              <a:ln w="15840">
                <a:solidFill>
                  <a:srgbClr val="FFFFFF"/>
                </a:solidFill>
                <a:round/>
              </a:ln>
            </p:spPr>
            <p:style>
              <a:lnRef idx="0">
                <a:scrgbClr r="0" g="0" b="0"/>
              </a:lnRef>
              <a:fillRef idx="0">
                <a:scrgbClr r="0" g="0" b="0"/>
              </a:fillRef>
              <a:effectRef idx="0">
                <a:scrgbClr r="0" g="0" b="0"/>
              </a:effectRef>
              <a:fontRef idx="minor"/>
            </p:style>
          </p:sp>
          <p:sp>
            <p:nvSpPr>
              <p:cNvPr id="308" name="CustomShape 17"/>
              <p:cNvSpPr/>
              <p:nvPr/>
            </p:nvSpPr>
            <p:spPr>
              <a:xfrm>
                <a:off x="2811960" y="4760280"/>
                <a:ext cx="4600080" cy="587880"/>
              </a:xfrm>
              <a:prstGeom prst="rect">
                <a:avLst/>
              </a:prstGeom>
              <a:noFill/>
              <a:ln>
                <a:noFill/>
              </a:ln>
            </p:spPr>
            <p:style>
              <a:lnRef idx="0">
                <a:scrgbClr r="0" g="0" b="0"/>
              </a:lnRef>
              <a:fillRef idx="0">
                <a:scrgbClr r="0" g="0" b="0"/>
              </a:fillRef>
              <a:effectRef idx="0">
                <a:scrgbClr r="0" g="0" b="0"/>
              </a:effectRef>
              <a:fontRef idx="minor"/>
            </p:style>
            <p:txBody>
              <a:bodyPr lIns="124560" tIns="124560" rIns="124560" bIns="124560" anchor="ctr">
                <a:noAutofit/>
              </a:bodyPr>
              <a:lstStyle/>
              <a:p>
                <a:pPr>
                  <a:lnSpc>
                    <a:spcPct val="90000"/>
                  </a:lnSpc>
                </a:pPr>
                <a:r>
                  <a:rPr lang="fr-BE" sz="2000" b="0" strike="noStrike" spc="-1">
                    <a:solidFill>
                      <a:srgbClr val="FFFFFF"/>
                    </a:solidFill>
                    <a:latin typeface="Source Code Pro"/>
                    <a:ea typeface="Calibri"/>
                  </a:rPr>
                  <a:t>Instrumentalisation du rire</a:t>
                </a:r>
                <a:endParaRPr lang="fr-BE" sz="2000" b="0" strike="noStrike" spc="-1">
                  <a:latin typeface="Arial"/>
                </a:endParaRPr>
              </a:p>
            </p:txBody>
          </p:sp>
        </p:grpSp>
        <p:pic>
          <p:nvPicPr>
            <p:cNvPr id="309" name="Google Shape;485;p10"/>
            <p:cNvPicPr/>
            <p:nvPr/>
          </p:nvPicPr>
          <p:blipFill>
            <a:blip r:embed="rId7"/>
            <a:stretch/>
          </p:blipFill>
          <p:spPr>
            <a:xfrm>
              <a:off x="1851120" y="4684680"/>
              <a:ext cx="729360" cy="780480"/>
            </a:xfrm>
            <a:prstGeom prst="rect">
              <a:avLst/>
            </a:prstGeom>
            <a:ln>
              <a:noFill/>
            </a:ln>
          </p:spPr>
        </p:pic>
      </p:grpSp>
      <p:grpSp>
        <p:nvGrpSpPr>
          <p:cNvPr id="310" name="Group 18"/>
          <p:cNvGrpSpPr/>
          <p:nvPr/>
        </p:nvGrpSpPr>
        <p:grpSpPr>
          <a:xfrm>
            <a:off x="1851120" y="5466240"/>
            <a:ext cx="5580360" cy="765720"/>
            <a:chOff x="1851120" y="5466240"/>
            <a:chExt cx="5580360" cy="765720"/>
          </a:xfrm>
        </p:grpSpPr>
        <p:sp>
          <p:nvSpPr>
            <p:cNvPr id="311" name="CustomShape 19"/>
            <p:cNvSpPr/>
            <p:nvPr/>
          </p:nvSpPr>
          <p:spPr>
            <a:xfrm>
              <a:off x="2809440" y="5518440"/>
              <a:ext cx="4622040" cy="568080"/>
            </a:xfrm>
            <a:custGeom>
              <a:avLst/>
              <a:gdLst/>
              <a:ahLst/>
              <a:cxnLst/>
              <a:rect l="l" t="t" r="r" b="b"/>
              <a:pathLst>
                <a:path w="4417161" h="599625">
                  <a:moveTo>
                    <a:pt x="0" y="99939"/>
                  </a:moveTo>
                  <a:cubicBezTo>
                    <a:pt x="0" y="44744"/>
                    <a:pt x="44744" y="0"/>
                    <a:pt x="99939" y="0"/>
                  </a:cubicBezTo>
                  <a:lnTo>
                    <a:pt x="4317222" y="0"/>
                  </a:lnTo>
                  <a:cubicBezTo>
                    <a:pt x="4372417" y="0"/>
                    <a:pt x="4417161" y="44744"/>
                    <a:pt x="4417161" y="99939"/>
                  </a:cubicBezTo>
                  <a:lnTo>
                    <a:pt x="4417161" y="499686"/>
                  </a:lnTo>
                  <a:cubicBezTo>
                    <a:pt x="4417161" y="554881"/>
                    <a:pt x="4372417" y="599625"/>
                    <a:pt x="4317222" y="599625"/>
                  </a:cubicBezTo>
                  <a:lnTo>
                    <a:pt x="99939" y="599625"/>
                  </a:lnTo>
                  <a:cubicBezTo>
                    <a:pt x="44744" y="599625"/>
                    <a:pt x="0" y="554881"/>
                    <a:pt x="0" y="499686"/>
                  </a:cubicBezTo>
                  <a:lnTo>
                    <a:pt x="0" y="99939"/>
                  </a:lnTo>
                  <a:close/>
                </a:path>
              </a:pathLst>
            </a:custGeom>
            <a:solidFill>
              <a:srgbClr val="16B8A9"/>
            </a:solidFill>
            <a:ln>
              <a:round/>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lIns="124560" tIns="124560" rIns="124560" bIns="124560" anchor="ctr">
              <a:noAutofit/>
            </a:bodyPr>
            <a:lstStyle/>
            <a:p>
              <a:pPr>
                <a:lnSpc>
                  <a:spcPct val="90000"/>
                </a:lnSpc>
                <a:spcAft>
                  <a:spcPts val="700"/>
                </a:spcAft>
              </a:pPr>
              <a:r>
                <a:rPr lang="fr-BE" sz="2000" b="0" strike="noStrike" spc="-1">
                  <a:solidFill>
                    <a:srgbClr val="FFFFFF"/>
                  </a:solidFill>
                  <a:latin typeface="Source Code Pro"/>
                  <a:ea typeface="MS Gothic"/>
                </a:rPr>
                <a:t>Manque de ressources </a:t>
              </a:r>
              <a:endParaRPr lang="fr-BE" sz="2000" b="0" strike="noStrike" spc="-1">
                <a:latin typeface="Arial"/>
              </a:endParaRPr>
            </a:p>
          </p:txBody>
        </p:sp>
        <p:pic>
          <p:nvPicPr>
            <p:cNvPr id="312" name="Picture 4"/>
            <p:cNvPicPr/>
            <p:nvPr/>
          </p:nvPicPr>
          <p:blipFill>
            <a:blip r:embed="rId8"/>
            <a:stretch/>
          </p:blipFill>
          <p:spPr>
            <a:xfrm>
              <a:off x="1851120" y="5466240"/>
              <a:ext cx="852480" cy="765720"/>
            </a:xfrm>
            <a:prstGeom prst="rect">
              <a:avLst/>
            </a:prstGeom>
            <a:ln>
              <a:noFill/>
            </a:ln>
          </p:spPr>
        </p:pic>
      </p:grpSp>
      <p:pic>
        <p:nvPicPr>
          <p:cNvPr id="313" name="Image 32"/>
          <p:cNvPicPr/>
          <p:nvPr/>
        </p:nvPicPr>
        <p:blipFill>
          <a:blip r:embed="rId9"/>
          <a:stretch/>
        </p:blipFill>
        <p:spPr>
          <a:xfrm>
            <a:off x="35280" y="6473520"/>
            <a:ext cx="373320" cy="37008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2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29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2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0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3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CustomShape 1"/>
          <p:cNvSpPr/>
          <p:nvPr/>
        </p:nvSpPr>
        <p:spPr>
          <a:xfrm rot="10800000">
            <a:off x="9563400" y="6362280"/>
            <a:ext cx="3327120" cy="2087640"/>
          </a:xfrm>
          <a:prstGeom prst="triangle">
            <a:avLst>
              <a:gd name="adj" fmla="val 50000"/>
            </a:avLst>
          </a:prstGeom>
          <a:noFill/>
          <a:ln w="25560">
            <a:solidFill>
              <a:srgbClr val="2F2B20"/>
            </a:solidFill>
            <a:round/>
          </a:ln>
        </p:spPr>
        <p:style>
          <a:lnRef idx="0">
            <a:scrgbClr r="0" g="0" b="0"/>
          </a:lnRef>
          <a:fillRef idx="0">
            <a:scrgbClr r="0" g="0" b="0"/>
          </a:fillRef>
          <a:effectRef idx="0">
            <a:scrgbClr r="0" g="0" b="0"/>
          </a:effectRef>
          <a:fontRef idx="minor"/>
        </p:style>
      </p:sp>
      <p:sp>
        <p:nvSpPr>
          <p:cNvPr id="315" name="CustomShape 2"/>
          <p:cNvSpPr/>
          <p:nvPr/>
        </p:nvSpPr>
        <p:spPr>
          <a:xfrm>
            <a:off x="240480" y="1247400"/>
            <a:ext cx="2189880" cy="978840"/>
          </a:xfrm>
          <a:prstGeom prst="rect">
            <a:avLst/>
          </a:prstGeom>
          <a:noFill/>
          <a:ln>
            <a:noFill/>
          </a:ln>
        </p:spPr>
        <p:style>
          <a:lnRef idx="0">
            <a:scrgbClr r="0" g="0" b="0"/>
          </a:lnRef>
          <a:fillRef idx="0">
            <a:scrgbClr r="0" g="0" b="0"/>
          </a:fillRef>
          <a:effectRef idx="0">
            <a:scrgbClr r="0" g="0" b="0"/>
          </a:effectRef>
          <a:fontRef idx="minor"/>
        </p:style>
        <p:txBody>
          <a:bodyPr lIns="45720" tIns="45000" rIns="45720" bIns="45000">
            <a:noAutofit/>
          </a:bodyPr>
          <a:lstStyle/>
          <a:p>
            <a:pPr>
              <a:lnSpc>
                <a:spcPct val="100000"/>
              </a:lnSpc>
            </a:pPr>
            <a:r>
              <a:rPr lang="fr-BE" sz="2200" b="0" strike="noStrike" spc="-1">
                <a:solidFill>
                  <a:srgbClr val="2F2B20"/>
                </a:solidFill>
                <a:latin typeface="Calibri"/>
                <a:ea typeface="Century Gothic"/>
              </a:rPr>
              <a:t>Harceleur(s)</a:t>
            </a:r>
            <a:endParaRPr lang="fr-BE" sz="2200" b="0" strike="noStrike" spc="-1">
              <a:latin typeface="Arial"/>
            </a:endParaRPr>
          </a:p>
        </p:txBody>
      </p:sp>
      <p:sp>
        <p:nvSpPr>
          <p:cNvPr id="316" name="CustomShape 3"/>
          <p:cNvSpPr/>
          <p:nvPr/>
        </p:nvSpPr>
        <p:spPr>
          <a:xfrm>
            <a:off x="6712920" y="1109520"/>
            <a:ext cx="2189880" cy="357480"/>
          </a:xfrm>
          <a:prstGeom prst="rect">
            <a:avLst/>
          </a:prstGeom>
          <a:noFill/>
          <a:ln>
            <a:noFill/>
          </a:ln>
        </p:spPr>
        <p:style>
          <a:lnRef idx="0">
            <a:scrgbClr r="0" g="0" b="0"/>
          </a:lnRef>
          <a:fillRef idx="0">
            <a:scrgbClr r="0" g="0" b="0"/>
          </a:fillRef>
          <a:effectRef idx="0">
            <a:scrgbClr r="0" g="0" b="0"/>
          </a:effectRef>
          <a:fontRef idx="minor"/>
        </p:style>
        <p:txBody>
          <a:bodyPr lIns="45720" tIns="45000" rIns="45720" bIns="45000">
            <a:noAutofit/>
          </a:bodyPr>
          <a:lstStyle/>
          <a:p>
            <a:pPr>
              <a:lnSpc>
                <a:spcPct val="100000"/>
              </a:lnSpc>
            </a:pPr>
            <a:r>
              <a:rPr lang="fr-BE" sz="2400" b="0" strike="noStrike" spc="-1">
                <a:solidFill>
                  <a:srgbClr val="2F2B20"/>
                </a:solidFill>
                <a:latin typeface="Calibri"/>
                <a:ea typeface="Century Gothic"/>
              </a:rPr>
              <a:t>Pair(s) témoin(s)</a:t>
            </a:r>
            <a:endParaRPr lang="fr-BE" sz="2400" b="0" strike="noStrike" spc="-1">
              <a:latin typeface="Arial"/>
            </a:endParaRPr>
          </a:p>
        </p:txBody>
      </p:sp>
      <p:sp>
        <p:nvSpPr>
          <p:cNvPr id="317" name="CustomShape 4"/>
          <p:cNvSpPr/>
          <p:nvPr/>
        </p:nvSpPr>
        <p:spPr>
          <a:xfrm>
            <a:off x="3476520" y="4411440"/>
            <a:ext cx="2189880" cy="357480"/>
          </a:xfrm>
          <a:prstGeom prst="rect">
            <a:avLst/>
          </a:prstGeom>
          <a:noFill/>
          <a:ln>
            <a:noFill/>
          </a:ln>
        </p:spPr>
        <p:style>
          <a:lnRef idx="0">
            <a:scrgbClr r="0" g="0" b="0"/>
          </a:lnRef>
          <a:fillRef idx="0">
            <a:scrgbClr r="0" g="0" b="0"/>
          </a:fillRef>
          <a:effectRef idx="0">
            <a:scrgbClr r="0" g="0" b="0"/>
          </a:effectRef>
          <a:fontRef idx="minor"/>
        </p:style>
        <p:txBody>
          <a:bodyPr lIns="45720" tIns="45000" rIns="45720" bIns="45000">
            <a:noAutofit/>
          </a:bodyPr>
          <a:lstStyle/>
          <a:p>
            <a:pPr algn="ctr">
              <a:lnSpc>
                <a:spcPct val="100000"/>
              </a:lnSpc>
            </a:pPr>
            <a:r>
              <a:rPr lang="fr-BE" sz="2200" b="0" strike="noStrike" spc="-1">
                <a:solidFill>
                  <a:srgbClr val="2F2B20"/>
                </a:solidFill>
                <a:latin typeface="Calibri"/>
                <a:ea typeface="Century Gothic"/>
              </a:rPr>
              <a:t>Victime(s)</a:t>
            </a:r>
            <a:endParaRPr lang="fr-BE" sz="2200" b="0" strike="noStrike" spc="-1">
              <a:latin typeface="Arial"/>
            </a:endParaRPr>
          </a:p>
        </p:txBody>
      </p:sp>
      <p:sp>
        <p:nvSpPr>
          <p:cNvPr id="318" name="CustomShape 5"/>
          <p:cNvSpPr/>
          <p:nvPr/>
        </p:nvSpPr>
        <p:spPr>
          <a:xfrm>
            <a:off x="2197440" y="472320"/>
            <a:ext cx="4719240" cy="619920"/>
          </a:xfrm>
          <a:custGeom>
            <a:avLst/>
            <a:gdLst/>
            <a:ahLst/>
            <a:cxnLst/>
            <a:rect l="l" t="t" r="r" b="b"/>
            <a:pathLst>
              <a:path w="21600" h="21600">
                <a:moveTo>
                  <a:pt x="0" y="3600"/>
                </a:moveTo>
                <a:cubicBezTo>
                  <a:pt x="0" y="1612"/>
                  <a:pt x="219" y="0"/>
                  <a:pt x="489" y="0"/>
                </a:cubicBezTo>
                <a:lnTo>
                  <a:pt x="21111" y="0"/>
                </a:lnTo>
                <a:cubicBezTo>
                  <a:pt x="21381" y="0"/>
                  <a:pt x="21600" y="1612"/>
                  <a:pt x="21600" y="3600"/>
                </a:cubicBezTo>
                <a:lnTo>
                  <a:pt x="21600" y="18000"/>
                </a:lnTo>
                <a:cubicBezTo>
                  <a:pt x="21600" y="19988"/>
                  <a:pt x="21381" y="21600"/>
                  <a:pt x="21111" y="21600"/>
                </a:cubicBezTo>
                <a:lnTo>
                  <a:pt x="489" y="21600"/>
                </a:lnTo>
                <a:cubicBezTo>
                  <a:pt x="219" y="21600"/>
                  <a:pt x="0" y="19988"/>
                  <a:pt x="0" y="18000"/>
                </a:cubicBezTo>
                <a:lnTo>
                  <a:pt x="0" y="3600"/>
                </a:lnTo>
                <a:close/>
              </a:path>
            </a:pathLst>
          </a:custGeom>
          <a:solidFill>
            <a:schemeClr val="accent1"/>
          </a:solidFill>
          <a:ln w="15840">
            <a:solidFill>
              <a:srgbClr val="FFFFFF"/>
            </a:solidFill>
            <a:round/>
          </a:ln>
        </p:spPr>
        <p:style>
          <a:lnRef idx="0">
            <a:scrgbClr r="0" g="0" b="0"/>
          </a:lnRef>
          <a:fillRef idx="0">
            <a:scrgbClr r="0" g="0" b="0"/>
          </a:fillRef>
          <a:effectRef idx="0">
            <a:scrgbClr r="0" g="0" b="0"/>
          </a:effectRef>
          <a:fontRef idx="minor"/>
        </p:style>
        <p:txBody>
          <a:bodyPr lIns="45720" tIns="45000" rIns="45720" bIns="45000" anchor="ctr">
            <a:noAutofit/>
          </a:bodyPr>
          <a:lstStyle/>
          <a:p>
            <a:pPr algn="ctr">
              <a:lnSpc>
                <a:spcPct val="90000"/>
              </a:lnSpc>
            </a:pPr>
            <a:r>
              <a:rPr lang="fr-BE" sz="2400" b="0" strike="noStrike" spc="-1">
                <a:solidFill>
                  <a:srgbClr val="FFFFFF"/>
                </a:solidFill>
                <a:latin typeface="Source Code Pro"/>
                <a:ea typeface="Calibri"/>
              </a:rPr>
              <a:t>Relation triangulaire</a:t>
            </a:r>
            <a:endParaRPr lang="fr-BE" sz="2400" b="0" strike="noStrike" spc="-1">
              <a:latin typeface="Arial"/>
            </a:endParaRPr>
          </a:p>
        </p:txBody>
      </p:sp>
      <p:pic>
        <p:nvPicPr>
          <p:cNvPr id="319" name="Google Shape;495;g948c959bb5_0_164"/>
          <p:cNvPicPr/>
          <p:nvPr/>
        </p:nvPicPr>
        <p:blipFill>
          <a:blip r:embed="rId3"/>
          <a:stretch/>
        </p:blipFill>
        <p:spPr>
          <a:xfrm>
            <a:off x="3847680" y="4907160"/>
            <a:ext cx="1422720" cy="1142280"/>
          </a:xfrm>
          <a:prstGeom prst="rect">
            <a:avLst/>
          </a:prstGeom>
          <a:ln>
            <a:noFill/>
          </a:ln>
        </p:spPr>
      </p:pic>
      <p:pic>
        <p:nvPicPr>
          <p:cNvPr id="320" name="Google Shape;496;g948c959bb5_0_164"/>
          <p:cNvPicPr/>
          <p:nvPr/>
        </p:nvPicPr>
        <p:blipFill>
          <a:blip r:embed="rId4"/>
          <a:stretch/>
        </p:blipFill>
        <p:spPr>
          <a:xfrm>
            <a:off x="1431000" y="1724400"/>
            <a:ext cx="1422720" cy="998640"/>
          </a:xfrm>
          <a:prstGeom prst="rect">
            <a:avLst/>
          </a:prstGeom>
          <a:ln>
            <a:noFill/>
          </a:ln>
        </p:spPr>
      </p:pic>
      <p:pic>
        <p:nvPicPr>
          <p:cNvPr id="321" name="Google Shape;497;g948c959bb5_0_164"/>
          <p:cNvPicPr/>
          <p:nvPr/>
        </p:nvPicPr>
        <p:blipFill>
          <a:blip r:embed="rId5"/>
          <a:stretch/>
        </p:blipFill>
        <p:spPr>
          <a:xfrm>
            <a:off x="7227720" y="1838160"/>
            <a:ext cx="551520" cy="1216800"/>
          </a:xfrm>
          <a:prstGeom prst="rect">
            <a:avLst/>
          </a:prstGeom>
          <a:ln>
            <a:noFill/>
          </a:ln>
        </p:spPr>
      </p:pic>
      <p:pic>
        <p:nvPicPr>
          <p:cNvPr id="322" name="Google Shape;498;g948c959bb5_0_164"/>
          <p:cNvPicPr/>
          <p:nvPr/>
        </p:nvPicPr>
        <p:blipFill>
          <a:blip r:embed="rId5"/>
          <a:stretch/>
        </p:blipFill>
        <p:spPr>
          <a:xfrm>
            <a:off x="6607800" y="1703160"/>
            <a:ext cx="551520" cy="1216800"/>
          </a:xfrm>
          <a:prstGeom prst="rect">
            <a:avLst/>
          </a:prstGeom>
          <a:ln>
            <a:noFill/>
          </a:ln>
        </p:spPr>
      </p:pic>
      <p:sp>
        <p:nvSpPr>
          <p:cNvPr id="323" name="CustomShape 6"/>
          <p:cNvSpPr/>
          <p:nvPr/>
        </p:nvSpPr>
        <p:spPr>
          <a:xfrm>
            <a:off x="795600" y="1544040"/>
            <a:ext cx="8049240" cy="1079280"/>
          </a:xfrm>
          <a:prstGeom prst="ellipse">
            <a:avLst/>
          </a:prstGeom>
          <a:noFill/>
          <a:ln w="22320">
            <a:solidFill>
              <a:srgbClr val="C00000"/>
            </a:solidFill>
            <a:round/>
          </a:ln>
        </p:spPr>
        <p:style>
          <a:lnRef idx="0">
            <a:scrgbClr r="0" g="0" b="0"/>
          </a:lnRef>
          <a:fillRef idx="0">
            <a:scrgbClr r="0" g="0" b="0"/>
          </a:fillRef>
          <a:effectRef idx="0">
            <a:scrgbClr r="0" g="0" b="0"/>
          </a:effectRef>
          <a:fontRef idx="minor"/>
        </p:style>
      </p:sp>
      <p:sp>
        <p:nvSpPr>
          <p:cNvPr id="324" name="CustomShape 7"/>
          <p:cNvSpPr/>
          <p:nvPr/>
        </p:nvSpPr>
        <p:spPr>
          <a:xfrm>
            <a:off x="4176000" y="3096000"/>
            <a:ext cx="791280" cy="1223280"/>
          </a:xfrm>
          <a:prstGeom prst="downArrow">
            <a:avLst>
              <a:gd name="adj1" fmla="val 50000"/>
              <a:gd name="adj2" fmla="val 50000"/>
            </a:avLst>
          </a:prstGeom>
          <a:ln w="19080">
            <a:solidFill>
              <a:schemeClr val="accent6"/>
            </a:solidFill>
            <a:round/>
          </a:ln>
        </p:spPr>
        <p:style>
          <a:lnRef idx="2">
            <a:schemeClr val="accent3">
              <a:shade val="50000"/>
            </a:schemeClr>
          </a:lnRef>
          <a:fillRef idx="1">
            <a:schemeClr val="accent3"/>
          </a:fillRef>
          <a:effectRef idx="0">
            <a:schemeClr val="accent3"/>
          </a:effectRef>
          <a:fontRef idx="minor"/>
        </p:style>
      </p:sp>
      <p:pic>
        <p:nvPicPr>
          <p:cNvPr id="325" name="Image 16"/>
          <p:cNvPicPr/>
          <p:nvPr/>
        </p:nvPicPr>
        <p:blipFill>
          <a:blip r:embed="rId6"/>
          <a:stretch/>
        </p:blipFill>
        <p:spPr>
          <a:xfrm>
            <a:off x="35280" y="6473520"/>
            <a:ext cx="373320" cy="37008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315"/>
                                        </p:tgtEl>
                                        <p:attrNameLst>
                                          <p:attrName>style.visibility</p:attrName>
                                        </p:attrNameLst>
                                      </p:cBhvr>
                                      <p:to>
                                        <p:strVal val="visible"/>
                                      </p:to>
                                    </p:set>
                                    <p:animEffect transition="in" filter="fade">
                                      <p:cBhvr additive="repl">
                                        <p:cTn id="7" dur="500"/>
                                        <p:tgtEl>
                                          <p:spTgt spid="315"/>
                                        </p:tgtEl>
                                      </p:cBhvr>
                                    </p:animEffect>
                                  </p:childTnLst>
                                </p:cTn>
                              </p:par>
                              <p:par>
                                <p:cTn id="8" presetID="1" presetClass="entr" fill="hold" nodeType="withEffect">
                                  <p:stCondLst>
                                    <p:cond delay="0"/>
                                  </p:stCondLst>
                                  <p:childTnLst>
                                    <p:set>
                                      <p:cBhvr>
                                        <p:cTn id="9" dur="1" fill="hold">
                                          <p:stCondLst>
                                            <p:cond delay="0"/>
                                          </p:stCondLst>
                                        </p:cTn>
                                        <p:tgtEl>
                                          <p:spTgt spid="32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fill="hold" nodeType="clickEffect">
                                  <p:stCondLst>
                                    <p:cond delay="0"/>
                                  </p:stCondLst>
                                  <p:childTnLst>
                                    <p:set>
                                      <p:cBhvr>
                                        <p:cTn id="13" dur="1" fill="hold">
                                          <p:stCondLst>
                                            <p:cond delay="0"/>
                                          </p:stCondLst>
                                        </p:cTn>
                                        <p:tgtEl>
                                          <p:spTgt spid="319"/>
                                        </p:tgtEl>
                                        <p:attrNameLst>
                                          <p:attrName>style.visibility</p:attrName>
                                        </p:attrNameLst>
                                      </p:cBhvr>
                                      <p:to>
                                        <p:strVal val="visible"/>
                                      </p:to>
                                    </p:set>
                                    <p:animEffect transition="in" filter="fade">
                                      <p:cBhvr additive="repl">
                                        <p:cTn id="14" dur="500"/>
                                        <p:tgtEl>
                                          <p:spTgt spid="319"/>
                                        </p:tgtEl>
                                      </p:cBhvr>
                                    </p:animEffect>
                                  </p:childTnLst>
                                </p:cTn>
                              </p:par>
                              <p:par>
                                <p:cTn id="15" presetID="10" presetClass="entr" fill="hold" nodeType="withEffect">
                                  <p:stCondLst>
                                    <p:cond delay="0"/>
                                  </p:stCondLst>
                                  <p:childTnLst>
                                    <p:set>
                                      <p:cBhvr>
                                        <p:cTn id="16" dur="1" fill="hold">
                                          <p:stCondLst>
                                            <p:cond delay="0"/>
                                          </p:stCondLst>
                                        </p:cTn>
                                        <p:tgtEl>
                                          <p:spTgt spid="317"/>
                                        </p:tgtEl>
                                        <p:attrNameLst>
                                          <p:attrName>style.visibility</p:attrName>
                                        </p:attrNameLst>
                                      </p:cBhvr>
                                      <p:to>
                                        <p:strVal val="visible"/>
                                      </p:to>
                                    </p:set>
                                    <p:animEffect transition="in" filter="fade">
                                      <p:cBhvr additive="repl">
                                        <p:cTn id="17" dur="500"/>
                                        <p:tgtEl>
                                          <p:spTgt spid="3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nodeType="clickEffect">
                                  <p:stCondLst>
                                    <p:cond delay="0"/>
                                  </p:stCondLst>
                                  <p:childTnLst>
                                    <p:set>
                                      <p:cBhvr>
                                        <p:cTn id="21" dur="1" fill="hold">
                                          <p:stCondLst>
                                            <p:cond delay="0"/>
                                          </p:stCondLst>
                                        </p:cTn>
                                        <p:tgtEl>
                                          <p:spTgt spid="321"/>
                                        </p:tgtEl>
                                        <p:attrNameLst>
                                          <p:attrName>style.visibility</p:attrName>
                                        </p:attrNameLst>
                                      </p:cBhvr>
                                      <p:to>
                                        <p:strVal val="visible"/>
                                      </p:to>
                                    </p:set>
                                    <p:animEffect transition="in" filter="fade">
                                      <p:cBhvr additive="repl">
                                        <p:cTn id="22" dur="500"/>
                                        <p:tgtEl>
                                          <p:spTgt spid="321"/>
                                        </p:tgtEl>
                                      </p:cBhvr>
                                    </p:animEffect>
                                  </p:childTnLst>
                                </p:cTn>
                              </p:par>
                              <p:par>
                                <p:cTn id="23" presetID="10" presetClass="entr" fill="hold" nodeType="withEffect">
                                  <p:stCondLst>
                                    <p:cond delay="0"/>
                                  </p:stCondLst>
                                  <p:childTnLst>
                                    <p:set>
                                      <p:cBhvr>
                                        <p:cTn id="24" dur="1" fill="hold">
                                          <p:stCondLst>
                                            <p:cond delay="0"/>
                                          </p:stCondLst>
                                        </p:cTn>
                                        <p:tgtEl>
                                          <p:spTgt spid="322"/>
                                        </p:tgtEl>
                                        <p:attrNameLst>
                                          <p:attrName>style.visibility</p:attrName>
                                        </p:attrNameLst>
                                      </p:cBhvr>
                                      <p:to>
                                        <p:strVal val="visible"/>
                                      </p:to>
                                    </p:set>
                                    <p:animEffect transition="in" filter="fade">
                                      <p:cBhvr additive="repl">
                                        <p:cTn id="25" dur="500"/>
                                        <p:tgtEl>
                                          <p:spTgt spid="322"/>
                                        </p:tgtEl>
                                      </p:cBhvr>
                                    </p:animEffect>
                                  </p:childTnLst>
                                </p:cTn>
                              </p:par>
                              <p:par>
                                <p:cTn id="26" presetID="10" presetClass="entr" fill="hold" nodeType="withEffect">
                                  <p:stCondLst>
                                    <p:cond delay="0"/>
                                  </p:stCondLst>
                                  <p:childTnLst>
                                    <p:set>
                                      <p:cBhvr>
                                        <p:cTn id="27" dur="1" fill="hold">
                                          <p:stCondLst>
                                            <p:cond delay="0"/>
                                          </p:stCondLst>
                                        </p:cTn>
                                        <p:tgtEl>
                                          <p:spTgt spid="316"/>
                                        </p:tgtEl>
                                        <p:attrNameLst>
                                          <p:attrName>style.visibility</p:attrName>
                                        </p:attrNameLst>
                                      </p:cBhvr>
                                      <p:to>
                                        <p:strVal val="visible"/>
                                      </p:to>
                                    </p:set>
                                    <p:animEffect transition="in" filter="fade">
                                      <p:cBhvr additive="repl">
                                        <p:cTn id="28" dur="500"/>
                                        <p:tgtEl>
                                          <p:spTgt spid="31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fill="hold" nodeType="clickEffect">
                                  <p:stCondLst>
                                    <p:cond delay="0"/>
                                  </p:stCondLst>
                                  <p:childTnLst>
                                    <p:set>
                                      <p:cBhvr>
                                        <p:cTn id="32" dur="1" fill="hold">
                                          <p:stCondLst>
                                            <p:cond delay="0"/>
                                          </p:stCondLst>
                                        </p:cTn>
                                        <p:tgtEl>
                                          <p:spTgt spid="323"/>
                                        </p:tgtEl>
                                        <p:attrNameLst>
                                          <p:attrName>style.visibility</p:attrName>
                                        </p:attrNameLst>
                                      </p:cBhvr>
                                      <p:to>
                                        <p:strVal val="visible"/>
                                      </p:to>
                                    </p:set>
                                    <p:animEffect transition="in" filter="fade">
                                      <p:cBhvr additive="repl">
                                        <p:cTn id="33" dur="500"/>
                                        <p:tgtEl>
                                          <p:spTgt spid="323"/>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324"/>
                                        </p:tgtEl>
                                        <p:attrNameLst>
                                          <p:attrName>style.visibility</p:attrName>
                                        </p:attrNameLst>
                                      </p:cBhvr>
                                      <p:to>
                                        <p:strVal val="visible"/>
                                      </p:to>
                                    </p:set>
                                    <p:animEffect transition="in" filter="circle(in)">
                                      <p:cBhvr additive="repl">
                                        <p:cTn id="38" dur="2000"/>
                                        <p:tgtEl>
                                          <p:spTgt spid="324"/>
                                        </p:tgtEl>
                                      </p:cBhvr>
                                    </p:animEffect>
                                    <p:set>
                                      <p:cBhvr>
                                        <p:cTn id="39" dur="1" fill="hold"/>
                                        <p:tgtEl>
                                          <p:spTgt spid="3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CustomShape 1"/>
          <p:cNvSpPr/>
          <p:nvPr/>
        </p:nvSpPr>
        <p:spPr>
          <a:xfrm>
            <a:off x="933840" y="1710360"/>
            <a:ext cx="7249680" cy="4803480"/>
          </a:xfrm>
          <a:prstGeom prst="rect">
            <a:avLst/>
          </a:prstGeom>
          <a:noFill/>
          <a:ln>
            <a:noFill/>
          </a:ln>
        </p:spPr>
        <p:style>
          <a:lnRef idx="0">
            <a:scrgbClr r="0" g="0" b="0"/>
          </a:lnRef>
          <a:fillRef idx="0">
            <a:scrgbClr r="0" g="0" b="0"/>
          </a:fillRef>
          <a:effectRef idx="0">
            <a:scrgbClr r="0" g="0" b="0"/>
          </a:effectRef>
          <a:fontRef idx="minor"/>
        </p:style>
        <p:txBody>
          <a:bodyPr lIns="45720" tIns="45000" rIns="45720" bIns="45000">
            <a:noAutofit/>
          </a:bodyPr>
          <a:lstStyle/>
          <a:p>
            <a:pPr>
              <a:lnSpc>
                <a:spcPct val="80000"/>
              </a:lnSpc>
              <a:spcBef>
                <a:spcPts val="340"/>
              </a:spcBef>
            </a:pPr>
            <a:r>
              <a:rPr lang="fr-BE" sz="2200" b="1" strike="noStrike" spc="-1">
                <a:solidFill>
                  <a:srgbClr val="262626"/>
                </a:solidFill>
                <a:latin typeface="Calibri"/>
                <a:ea typeface="MS Gothic"/>
              </a:rPr>
              <a:t>Quel besoin fondamental est à l’origine de cette dynamique ? </a:t>
            </a:r>
            <a:endParaRPr lang="fr-BE" sz="2200" b="0" strike="noStrike" spc="-1">
              <a:latin typeface="Arial"/>
            </a:endParaRPr>
          </a:p>
          <a:p>
            <a:pPr>
              <a:lnSpc>
                <a:spcPct val="80000"/>
              </a:lnSpc>
              <a:spcBef>
                <a:spcPts val="340"/>
              </a:spcBef>
            </a:pPr>
            <a:endParaRPr lang="fr-BE" sz="2200" b="0" strike="noStrike" spc="-1">
              <a:latin typeface="Arial"/>
            </a:endParaRPr>
          </a:p>
          <a:p>
            <a:pPr marL="1371600">
              <a:lnSpc>
                <a:spcPct val="80000"/>
              </a:lnSpc>
              <a:spcBef>
                <a:spcPts val="326"/>
              </a:spcBef>
            </a:pPr>
            <a:r>
              <a:rPr lang="fr-BE" sz="2200" b="0" strike="noStrike" spc="-1">
                <a:solidFill>
                  <a:srgbClr val="C00000"/>
                </a:solidFill>
                <a:latin typeface="Calibri"/>
                <a:ea typeface="MS Gothic"/>
              </a:rPr>
              <a:t>Besoin universel d’appartenance : </a:t>
            </a:r>
            <a:endParaRPr lang="fr-BE" sz="2200" b="0" strike="noStrike" spc="-1">
              <a:latin typeface="Arial"/>
            </a:endParaRPr>
          </a:p>
          <a:p>
            <a:pPr marL="1371600">
              <a:lnSpc>
                <a:spcPct val="80000"/>
              </a:lnSpc>
              <a:spcBef>
                <a:spcPts val="326"/>
              </a:spcBef>
            </a:pPr>
            <a:endParaRPr lang="fr-BE" sz="2200" b="0" strike="noStrike" spc="-1">
              <a:latin typeface="Arial"/>
            </a:endParaRPr>
          </a:p>
          <a:p>
            <a:pPr marL="914400" indent="-342360">
              <a:lnSpc>
                <a:spcPct val="115000"/>
              </a:lnSpc>
              <a:spcBef>
                <a:spcPts val="326"/>
              </a:spcBef>
              <a:buClr>
                <a:srgbClr val="000000"/>
              </a:buClr>
              <a:buFont typeface="Arial"/>
              <a:buChar char="❖"/>
            </a:pPr>
            <a:r>
              <a:rPr lang="fr-BE" sz="2000" b="0" strike="noStrike" spc="-1">
                <a:solidFill>
                  <a:srgbClr val="262626"/>
                </a:solidFill>
                <a:latin typeface="Calibri"/>
                <a:ea typeface="MS Gothic"/>
              </a:rPr>
              <a:t>Recherche de liens et de points communs avec un groupe </a:t>
            </a:r>
            <a:endParaRPr lang="fr-BE" sz="2000" b="0" strike="noStrike" spc="-1">
              <a:latin typeface="Arial"/>
            </a:endParaRPr>
          </a:p>
          <a:p>
            <a:pPr marL="914400" indent="-342360">
              <a:lnSpc>
                <a:spcPct val="115000"/>
              </a:lnSpc>
              <a:buClr>
                <a:srgbClr val="000000"/>
              </a:buClr>
              <a:buFont typeface="Arial"/>
              <a:buChar char="❖"/>
            </a:pPr>
            <a:r>
              <a:rPr lang="fr-BE" sz="2000" b="0" strike="noStrike" spc="-1">
                <a:solidFill>
                  <a:srgbClr val="262626"/>
                </a:solidFill>
                <a:latin typeface="Calibri"/>
                <a:ea typeface="MS Gothic"/>
              </a:rPr>
              <a:t>Soumission aux normes de ce groupe (codes, apparence, …) </a:t>
            </a:r>
            <a:endParaRPr lang="fr-BE" sz="2000" b="0" strike="noStrike" spc="-1">
              <a:latin typeface="Arial"/>
            </a:endParaRPr>
          </a:p>
          <a:p>
            <a:pPr marL="914400" indent="-342360">
              <a:lnSpc>
                <a:spcPct val="115000"/>
              </a:lnSpc>
              <a:buClr>
                <a:srgbClr val="000000"/>
              </a:buClr>
              <a:buFont typeface="Arial"/>
              <a:buChar char="❖"/>
            </a:pPr>
            <a:r>
              <a:rPr lang="fr-BE" sz="2000" b="0" strike="noStrike" spc="-1">
                <a:solidFill>
                  <a:srgbClr val="262626"/>
                </a:solidFill>
                <a:latin typeface="Calibri"/>
                <a:ea typeface="MS Gothic"/>
              </a:rPr>
              <a:t>Rejet et stigmatisation des différences (étiquettes et stéréotypes) </a:t>
            </a:r>
            <a:endParaRPr lang="fr-BE" sz="2000" b="0" strike="noStrike" spc="-1">
              <a:latin typeface="Arial"/>
            </a:endParaRPr>
          </a:p>
          <a:p>
            <a:pPr marL="896040">
              <a:lnSpc>
                <a:spcPct val="80000"/>
              </a:lnSpc>
              <a:spcBef>
                <a:spcPts val="278"/>
              </a:spcBef>
            </a:pPr>
            <a:endParaRPr lang="fr-BE" sz="2000" b="0" strike="noStrike" spc="-1">
              <a:latin typeface="Arial"/>
            </a:endParaRPr>
          </a:p>
          <a:p>
            <a:pPr marL="896040">
              <a:lnSpc>
                <a:spcPct val="80000"/>
              </a:lnSpc>
              <a:spcBef>
                <a:spcPts val="340"/>
              </a:spcBef>
            </a:pPr>
            <a:r>
              <a:rPr lang="fr-BE" sz="2200" b="1" strike="noStrike" spc="-1">
                <a:solidFill>
                  <a:srgbClr val="262626"/>
                </a:solidFill>
                <a:latin typeface="Calibri"/>
                <a:ea typeface="MS Gothic"/>
              </a:rPr>
              <a:t>Vers quel âge ?</a:t>
            </a:r>
            <a:endParaRPr lang="fr-BE" sz="2200" b="0" strike="noStrike" spc="-1">
              <a:latin typeface="Arial"/>
            </a:endParaRPr>
          </a:p>
          <a:p>
            <a:pPr marL="457200">
              <a:lnSpc>
                <a:spcPct val="80000"/>
              </a:lnSpc>
              <a:spcBef>
                <a:spcPts val="340"/>
              </a:spcBef>
            </a:pPr>
            <a:endParaRPr lang="fr-BE" sz="2200" b="0" strike="noStrike" spc="-1">
              <a:latin typeface="Arial"/>
            </a:endParaRPr>
          </a:p>
          <a:p>
            <a:pPr marL="914400" indent="-342360">
              <a:lnSpc>
                <a:spcPct val="115000"/>
              </a:lnSpc>
              <a:spcBef>
                <a:spcPts val="357"/>
              </a:spcBef>
              <a:buClr>
                <a:srgbClr val="000000"/>
              </a:buClr>
              <a:buFont typeface="Arial"/>
              <a:buChar char="❖"/>
            </a:pPr>
            <a:r>
              <a:rPr lang="fr-BE" sz="2000" b="0" strike="noStrike" spc="-1">
                <a:solidFill>
                  <a:srgbClr val="262626"/>
                </a:solidFill>
                <a:latin typeface="Calibri"/>
                <a:ea typeface="MS Gothic"/>
              </a:rPr>
              <a:t>Dès le plus jeune âge et … à vie  </a:t>
            </a:r>
            <a:endParaRPr lang="fr-BE" sz="2000" b="0" strike="noStrike" spc="-1">
              <a:latin typeface="Arial"/>
            </a:endParaRPr>
          </a:p>
          <a:p>
            <a:pPr marL="914400" indent="-342360">
              <a:lnSpc>
                <a:spcPct val="115000"/>
              </a:lnSpc>
              <a:buClr>
                <a:srgbClr val="000000"/>
              </a:buClr>
              <a:buFont typeface="Arial"/>
              <a:buChar char="❖"/>
            </a:pPr>
            <a:r>
              <a:rPr lang="fr-BE" sz="2000" b="0" strike="noStrike" spc="-1">
                <a:solidFill>
                  <a:srgbClr val="262626"/>
                </a:solidFill>
                <a:latin typeface="Calibri"/>
                <a:ea typeface="MS Gothic"/>
              </a:rPr>
              <a:t>Pic de 10 à 15 ans (adolescence, prise de distance dans la relation aux adultes) </a:t>
            </a:r>
            <a:endParaRPr lang="fr-BE" sz="2000" b="0" strike="noStrike" spc="-1">
              <a:latin typeface="Arial"/>
            </a:endParaRPr>
          </a:p>
        </p:txBody>
      </p:sp>
      <p:sp>
        <p:nvSpPr>
          <p:cNvPr id="327" name="CustomShape 2"/>
          <p:cNvSpPr/>
          <p:nvPr/>
        </p:nvSpPr>
        <p:spPr>
          <a:xfrm>
            <a:off x="1754280" y="473760"/>
            <a:ext cx="5985360" cy="618840"/>
          </a:xfrm>
          <a:prstGeom prst="rect">
            <a:avLst/>
          </a:prstGeom>
          <a:solidFill>
            <a:srgbClr val="BF0000"/>
          </a:solidFill>
          <a:ln w="9360">
            <a:solidFill>
              <a:srgbClr val="000000"/>
            </a:solidFill>
            <a:round/>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fr-BE" sz="2400" b="0" strike="noStrike" spc="-1">
                <a:solidFill>
                  <a:srgbClr val="FFFFFF"/>
                </a:solidFill>
                <a:latin typeface="Source Code Pro"/>
                <a:ea typeface="Calibri"/>
              </a:rPr>
              <a:t>Stigmatisation des différences</a:t>
            </a:r>
            <a:br/>
            <a:endParaRPr lang="fr-BE" sz="2400" b="0" strike="noStrike" spc="-1">
              <a:latin typeface="Arial"/>
            </a:endParaRPr>
          </a:p>
        </p:txBody>
      </p:sp>
      <p:pic>
        <p:nvPicPr>
          <p:cNvPr id="328" name="Image 10"/>
          <p:cNvPicPr/>
          <p:nvPr/>
        </p:nvPicPr>
        <p:blipFill>
          <a:blip r:embed="rId2"/>
          <a:stretch/>
        </p:blipFill>
        <p:spPr>
          <a:xfrm>
            <a:off x="35280" y="6473520"/>
            <a:ext cx="373320" cy="37008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326">
                                            <p:txEl>
                                              <p:pRg st="0" end="0"/>
                                            </p:txEl>
                                          </p:spTgt>
                                        </p:tgtEl>
                                        <p:attrNameLst>
                                          <p:attrName>style.visibility</p:attrName>
                                        </p:attrNameLst>
                                      </p:cBhvr>
                                      <p:to>
                                        <p:strVal val="visible"/>
                                      </p:to>
                                    </p:set>
                                    <p:animEffect transition="in" filter="fade">
                                      <p:cBhvr additive="repl">
                                        <p:cTn id="7" dur="1000"/>
                                        <p:tgtEl>
                                          <p:spTgt spid="3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nodeType="clickEffect">
                                  <p:stCondLst>
                                    <p:cond delay="0"/>
                                  </p:stCondLst>
                                  <p:childTnLst>
                                    <p:set>
                                      <p:cBhvr>
                                        <p:cTn id="11" dur="1" fill="hold">
                                          <p:stCondLst>
                                            <p:cond delay="0"/>
                                          </p:stCondLst>
                                        </p:cTn>
                                        <p:tgtEl>
                                          <p:spTgt spid="326">
                                            <p:txEl>
                                              <p:pRg st="2" end="2"/>
                                            </p:txEl>
                                          </p:spTgt>
                                        </p:tgtEl>
                                        <p:attrNameLst>
                                          <p:attrName>style.visibility</p:attrName>
                                        </p:attrNameLst>
                                      </p:cBhvr>
                                      <p:to>
                                        <p:strVal val="visible"/>
                                      </p:to>
                                    </p:set>
                                    <p:animEffect transition="in" filter="fade">
                                      <p:cBhvr additive="repl">
                                        <p:cTn id="12" dur="1000"/>
                                        <p:tgtEl>
                                          <p:spTgt spid="32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nodeType="clickEffect">
                                  <p:stCondLst>
                                    <p:cond delay="0"/>
                                  </p:stCondLst>
                                  <p:childTnLst>
                                    <p:set>
                                      <p:cBhvr>
                                        <p:cTn id="16" dur="1" fill="hold">
                                          <p:stCondLst>
                                            <p:cond delay="0"/>
                                          </p:stCondLst>
                                        </p:cTn>
                                        <p:tgtEl>
                                          <p:spTgt spid="326">
                                            <p:txEl>
                                              <p:pRg st="4" end="4"/>
                                            </p:txEl>
                                          </p:spTgt>
                                        </p:tgtEl>
                                        <p:attrNameLst>
                                          <p:attrName>style.visibility</p:attrName>
                                        </p:attrNameLst>
                                      </p:cBhvr>
                                      <p:to>
                                        <p:strVal val="visible"/>
                                      </p:to>
                                    </p:set>
                                    <p:animEffect transition="in" filter="fade">
                                      <p:cBhvr additive="repl">
                                        <p:cTn id="17" dur="1000"/>
                                        <p:tgtEl>
                                          <p:spTgt spid="32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nodeType="clickEffect">
                                  <p:stCondLst>
                                    <p:cond delay="0"/>
                                  </p:stCondLst>
                                  <p:childTnLst>
                                    <p:set>
                                      <p:cBhvr>
                                        <p:cTn id="21" dur="1" fill="hold">
                                          <p:stCondLst>
                                            <p:cond delay="0"/>
                                          </p:stCondLst>
                                        </p:cTn>
                                        <p:tgtEl>
                                          <p:spTgt spid="326">
                                            <p:txEl>
                                              <p:pRg st="5" end="5"/>
                                            </p:txEl>
                                          </p:spTgt>
                                        </p:tgtEl>
                                        <p:attrNameLst>
                                          <p:attrName>style.visibility</p:attrName>
                                        </p:attrNameLst>
                                      </p:cBhvr>
                                      <p:to>
                                        <p:strVal val="visible"/>
                                      </p:to>
                                    </p:set>
                                    <p:animEffect transition="in" filter="fade">
                                      <p:cBhvr additive="repl">
                                        <p:cTn id="22" dur="1000"/>
                                        <p:tgtEl>
                                          <p:spTgt spid="32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nodeType="clickEffect">
                                  <p:stCondLst>
                                    <p:cond delay="0"/>
                                  </p:stCondLst>
                                  <p:childTnLst>
                                    <p:set>
                                      <p:cBhvr>
                                        <p:cTn id="26" dur="1" fill="hold">
                                          <p:stCondLst>
                                            <p:cond delay="0"/>
                                          </p:stCondLst>
                                        </p:cTn>
                                        <p:tgtEl>
                                          <p:spTgt spid="326">
                                            <p:txEl>
                                              <p:pRg st="6" end="6"/>
                                            </p:txEl>
                                          </p:spTgt>
                                        </p:tgtEl>
                                        <p:attrNameLst>
                                          <p:attrName>style.visibility</p:attrName>
                                        </p:attrNameLst>
                                      </p:cBhvr>
                                      <p:to>
                                        <p:strVal val="visible"/>
                                      </p:to>
                                    </p:set>
                                    <p:animEffect transition="in" filter="fade">
                                      <p:cBhvr additive="repl">
                                        <p:cTn id="27" dur="1000"/>
                                        <p:tgtEl>
                                          <p:spTgt spid="326">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fill="hold" nodeType="clickEffect">
                                  <p:stCondLst>
                                    <p:cond delay="0"/>
                                  </p:stCondLst>
                                  <p:childTnLst>
                                    <p:set>
                                      <p:cBhvr>
                                        <p:cTn id="31" dur="1" fill="hold">
                                          <p:stCondLst>
                                            <p:cond delay="0"/>
                                          </p:stCondLst>
                                        </p:cTn>
                                        <p:tgtEl>
                                          <p:spTgt spid="326">
                                            <p:txEl>
                                              <p:pRg st="8" end="8"/>
                                            </p:txEl>
                                          </p:spTgt>
                                        </p:tgtEl>
                                        <p:attrNameLst>
                                          <p:attrName>style.visibility</p:attrName>
                                        </p:attrNameLst>
                                      </p:cBhvr>
                                      <p:to>
                                        <p:strVal val="visible"/>
                                      </p:to>
                                    </p:set>
                                    <p:animEffect transition="in" filter="fade">
                                      <p:cBhvr additive="repl">
                                        <p:cTn id="32" dur="1000"/>
                                        <p:tgtEl>
                                          <p:spTgt spid="326">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fill="hold" nodeType="clickEffect">
                                  <p:stCondLst>
                                    <p:cond delay="0"/>
                                  </p:stCondLst>
                                  <p:childTnLst>
                                    <p:set>
                                      <p:cBhvr>
                                        <p:cTn id="36" dur="1" fill="hold">
                                          <p:stCondLst>
                                            <p:cond delay="0"/>
                                          </p:stCondLst>
                                        </p:cTn>
                                        <p:tgtEl>
                                          <p:spTgt spid="326">
                                            <p:txEl>
                                              <p:pRg st="10" end="10"/>
                                            </p:txEl>
                                          </p:spTgt>
                                        </p:tgtEl>
                                        <p:attrNameLst>
                                          <p:attrName>style.visibility</p:attrName>
                                        </p:attrNameLst>
                                      </p:cBhvr>
                                      <p:to>
                                        <p:strVal val="visible"/>
                                      </p:to>
                                    </p:set>
                                    <p:animEffect transition="in" filter="fade">
                                      <p:cBhvr additive="repl">
                                        <p:cTn id="37" dur="1000"/>
                                        <p:tgtEl>
                                          <p:spTgt spid="326">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fill="hold" nodeType="clickEffect">
                                  <p:stCondLst>
                                    <p:cond delay="0"/>
                                  </p:stCondLst>
                                  <p:childTnLst>
                                    <p:set>
                                      <p:cBhvr>
                                        <p:cTn id="41" dur="1" fill="hold">
                                          <p:stCondLst>
                                            <p:cond delay="0"/>
                                          </p:stCondLst>
                                        </p:cTn>
                                        <p:tgtEl>
                                          <p:spTgt spid="326">
                                            <p:txEl>
                                              <p:pRg st="11" end="11"/>
                                            </p:txEl>
                                          </p:spTgt>
                                        </p:tgtEl>
                                        <p:attrNameLst>
                                          <p:attrName>style.visibility</p:attrName>
                                        </p:attrNameLst>
                                      </p:cBhvr>
                                      <p:to>
                                        <p:strVal val="visible"/>
                                      </p:to>
                                    </p:set>
                                    <p:animEffect transition="in" filter="fade">
                                      <p:cBhvr additive="repl">
                                        <p:cTn id="42" dur="1000"/>
                                        <p:tgtEl>
                                          <p:spTgt spid="32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9" name="Group 1"/>
          <p:cNvGrpSpPr/>
          <p:nvPr/>
        </p:nvGrpSpPr>
        <p:grpSpPr>
          <a:xfrm>
            <a:off x="1307880" y="2052000"/>
            <a:ext cx="6576120" cy="1098000"/>
            <a:chOff x="1307880" y="2052000"/>
            <a:chExt cx="6576120" cy="1098000"/>
          </a:xfrm>
        </p:grpSpPr>
        <p:sp>
          <p:nvSpPr>
            <p:cNvPr id="330" name="CustomShape 2"/>
            <p:cNvSpPr/>
            <p:nvPr/>
          </p:nvSpPr>
          <p:spPr>
            <a:xfrm>
              <a:off x="1307880" y="2052000"/>
              <a:ext cx="6546240" cy="1053360"/>
            </a:xfrm>
            <a:prstGeom prst="rect">
              <a:avLst/>
            </a:prstGeom>
            <a:solidFill>
              <a:schemeClr val="accent2">
                <a:lumMod val="20000"/>
                <a:lumOff val="80000"/>
              </a:schemeClr>
            </a:solidFill>
            <a:ln w="15840">
              <a:solidFill>
                <a:srgbClr val="9A944F"/>
              </a:solidFill>
              <a:round/>
            </a:ln>
          </p:spPr>
          <p:style>
            <a:lnRef idx="0">
              <a:scrgbClr r="0" g="0" b="0"/>
            </a:lnRef>
            <a:fillRef idx="0">
              <a:scrgbClr r="0" g="0" b="0"/>
            </a:fillRef>
            <a:effectRef idx="0">
              <a:scrgbClr r="0" g="0" b="0"/>
            </a:effectRef>
            <a:fontRef idx="minor"/>
          </p:style>
        </p:sp>
        <p:sp>
          <p:nvSpPr>
            <p:cNvPr id="331" name="CustomShape 3"/>
            <p:cNvSpPr/>
            <p:nvPr/>
          </p:nvSpPr>
          <p:spPr>
            <a:xfrm>
              <a:off x="1337760" y="2133000"/>
              <a:ext cx="6546240" cy="1017000"/>
            </a:xfrm>
            <a:prstGeom prst="rect">
              <a:avLst/>
            </a:prstGeom>
            <a:noFill/>
            <a:ln>
              <a:noFill/>
            </a:ln>
          </p:spPr>
          <p:style>
            <a:lnRef idx="0">
              <a:scrgbClr r="0" g="0" b="0"/>
            </a:lnRef>
            <a:fillRef idx="0">
              <a:scrgbClr r="0" g="0" b="0"/>
            </a:fillRef>
            <a:effectRef idx="0">
              <a:scrgbClr r="0" g="0" b="0"/>
            </a:effectRef>
            <a:fontRef idx="minor"/>
          </p:style>
          <p:txBody>
            <a:bodyPr lIns="45720" tIns="45000" rIns="45720" bIns="45000">
              <a:noAutofit/>
            </a:bodyPr>
            <a:lstStyle/>
            <a:p>
              <a:pPr algn="ctr">
                <a:lnSpc>
                  <a:spcPct val="100000"/>
                </a:lnSpc>
              </a:pPr>
              <a:r>
                <a:rPr lang="fr-BE" sz="2000" b="0" strike="noStrike" spc="-1">
                  <a:solidFill>
                    <a:srgbClr val="404040"/>
                  </a:solidFill>
                  <a:latin typeface="Calibri"/>
                  <a:ea typeface="Calibri"/>
                </a:rPr>
                <a:t>Combien de victimes vont spontanément venir trouver un adulte de l’école pour signaler qu’elles subissent du harcèlement ? (en %)</a:t>
              </a:r>
              <a:endParaRPr lang="fr-BE" sz="2000" b="0" strike="noStrike" spc="-1">
                <a:latin typeface="Arial"/>
              </a:endParaRPr>
            </a:p>
          </p:txBody>
        </p:sp>
      </p:grpSp>
      <p:grpSp>
        <p:nvGrpSpPr>
          <p:cNvPr id="332" name="Group 4"/>
          <p:cNvGrpSpPr/>
          <p:nvPr/>
        </p:nvGrpSpPr>
        <p:grpSpPr>
          <a:xfrm>
            <a:off x="1307880" y="4038480"/>
            <a:ext cx="6545880" cy="933840"/>
            <a:chOff x="1307880" y="4038480"/>
            <a:chExt cx="6545880" cy="933840"/>
          </a:xfrm>
        </p:grpSpPr>
        <p:sp>
          <p:nvSpPr>
            <p:cNvPr id="333" name="CustomShape 5"/>
            <p:cNvSpPr/>
            <p:nvPr/>
          </p:nvSpPr>
          <p:spPr>
            <a:xfrm>
              <a:off x="1307880" y="4049640"/>
              <a:ext cx="6386040" cy="922680"/>
            </a:xfrm>
            <a:prstGeom prst="rect">
              <a:avLst/>
            </a:prstGeom>
            <a:solidFill>
              <a:schemeClr val="accent3"/>
            </a:solidFill>
            <a:ln w="15840">
              <a:solidFill>
                <a:srgbClr val="9A944F"/>
              </a:solidFill>
              <a:round/>
            </a:ln>
          </p:spPr>
          <p:style>
            <a:lnRef idx="0">
              <a:scrgbClr r="0" g="0" b="0"/>
            </a:lnRef>
            <a:fillRef idx="0">
              <a:scrgbClr r="0" g="0" b="0"/>
            </a:fillRef>
            <a:effectRef idx="0">
              <a:scrgbClr r="0" g="0" b="0"/>
            </a:effectRef>
            <a:fontRef idx="minor"/>
          </p:style>
        </p:sp>
        <p:sp>
          <p:nvSpPr>
            <p:cNvPr id="334" name="CustomShape 6"/>
            <p:cNvSpPr/>
            <p:nvPr/>
          </p:nvSpPr>
          <p:spPr>
            <a:xfrm>
              <a:off x="1314000" y="4038480"/>
              <a:ext cx="6539760" cy="933840"/>
            </a:xfrm>
            <a:prstGeom prst="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p:style>
          <p:txBody>
            <a:bodyPr lIns="45720" tIns="45000" rIns="45720" bIns="45000">
              <a:noAutofit/>
            </a:bodyPr>
            <a:lstStyle/>
            <a:p>
              <a:pPr algn="ctr">
                <a:lnSpc>
                  <a:spcPct val="100000"/>
                </a:lnSpc>
              </a:pPr>
              <a:r>
                <a:rPr lang="fr-BE" sz="2000" b="0" strike="noStrike" spc="-1">
                  <a:solidFill>
                    <a:srgbClr val="404040"/>
                  </a:solidFill>
                  <a:latin typeface="Calibri"/>
                  <a:ea typeface="Calibri"/>
                </a:rPr>
                <a:t>Combien de témoins vont spontanément venir trouver un adulte de l’école pour signaler qu’un élève est victime de harcèlement ? (en %)</a:t>
              </a:r>
              <a:endParaRPr lang="fr-BE" sz="2000" b="0" strike="noStrike" spc="-1">
                <a:latin typeface="Arial"/>
              </a:endParaRPr>
            </a:p>
          </p:txBody>
        </p:sp>
      </p:grpSp>
      <p:sp>
        <p:nvSpPr>
          <p:cNvPr id="335" name="CustomShape 7"/>
          <p:cNvSpPr/>
          <p:nvPr/>
        </p:nvSpPr>
        <p:spPr>
          <a:xfrm>
            <a:off x="1322640" y="3283920"/>
            <a:ext cx="6575760" cy="377640"/>
          </a:xfrm>
          <a:prstGeom prst="rect">
            <a:avLst/>
          </a:prstGeom>
          <a:solidFill>
            <a:srgbClr val="99B1FF"/>
          </a:solidFill>
          <a:ln>
            <a:noFill/>
          </a:ln>
        </p:spPr>
        <p:style>
          <a:lnRef idx="0">
            <a:scrgbClr r="0" g="0" b="0"/>
          </a:lnRef>
          <a:fillRef idx="0">
            <a:scrgbClr r="0" g="0" b="0"/>
          </a:fillRef>
          <a:effectRef idx="0">
            <a:scrgbClr r="0" g="0" b="0"/>
          </a:effectRef>
          <a:fontRef idx="minor"/>
        </p:style>
        <p:txBody>
          <a:bodyPr lIns="45720" tIns="45000" rIns="45720" bIns="45000">
            <a:noAutofit/>
          </a:bodyPr>
          <a:lstStyle/>
          <a:p>
            <a:pPr>
              <a:lnSpc>
                <a:spcPct val="100000"/>
              </a:lnSpc>
            </a:pPr>
            <a:r>
              <a:rPr lang="fr-BE" sz="2000" b="0" strike="noStrike" spc="-1">
                <a:solidFill>
                  <a:srgbClr val="262626"/>
                </a:solidFill>
                <a:latin typeface="Calibri"/>
                <a:ea typeface="Calibri"/>
              </a:rPr>
              <a:t>Réponse : 5.6% des victimes</a:t>
            </a:r>
            <a:endParaRPr lang="fr-BE" sz="2000" b="0" strike="noStrike" spc="-1">
              <a:latin typeface="Arial"/>
            </a:endParaRPr>
          </a:p>
        </p:txBody>
      </p:sp>
      <p:grpSp>
        <p:nvGrpSpPr>
          <p:cNvPr id="336" name="Group 8"/>
          <p:cNvGrpSpPr/>
          <p:nvPr/>
        </p:nvGrpSpPr>
        <p:grpSpPr>
          <a:xfrm>
            <a:off x="1307880" y="5160240"/>
            <a:ext cx="6546240" cy="400680"/>
            <a:chOff x="1307880" y="5160240"/>
            <a:chExt cx="6546240" cy="400680"/>
          </a:xfrm>
        </p:grpSpPr>
        <p:sp>
          <p:nvSpPr>
            <p:cNvPr id="337" name="CustomShape 9"/>
            <p:cNvSpPr/>
            <p:nvPr/>
          </p:nvSpPr>
          <p:spPr>
            <a:xfrm>
              <a:off x="1307880" y="5160240"/>
              <a:ext cx="6546240" cy="400680"/>
            </a:xfrm>
            <a:prstGeom prst="rect">
              <a:avLst/>
            </a:prstGeom>
            <a:solidFill>
              <a:srgbClr val="99B1FF"/>
            </a:solidFill>
            <a:ln w="15840">
              <a:solidFill>
                <a:srgbClr val="728B8A"/>
              </a:solidFill>
              <a:round/>
            </a:ln>
          </p:spPr>
          <p:style>
            <a:lnRef idx="0">
              <a:scrgbClr r="0" g="0" b="0"/>
            </a:lnRef>
            <a:fillRef idx="0">
              <a:scrgbClr r="0" g="0" b="0"/>
            </a:fillRef>
            <a:effectRef idx="0">
              <a:scrgbClr r="0" g="0" b="0"/>
            </a:effectRef>
            <a:fontRef idx="minor"/>
          </p:style>
        </p:sp>
        <p:sp>
          <p:nvSpPr>
            <p:cNvPr id="338" name="CustomShape 10"/>
            <p:cNvSpPr/>
            <p:nvPr/>
          </p:nvSpPr>
          <p:spPr>
            <a:xfrm>
              <a:off x="1307880" y="5160240"/>
              <a:ext cx="6546240" cy="388800"/>
            </a:xfrm>
            <a:prstGeom prst="rect">
              <a:avLst/>
            </a:prstGeom>
            <a:solidFill>
              <a:srgbClr val="99B1FF"/>
            </a:solidFill>
            <a:ln>
              <a:noFill/>
            </a:ln>
          </p:spPr>
          <p:style>
            <a:lnRef idx="0">
              <a:scrgbClr r="0" g="0" b="0"/>
            </a:lnRef>
            <a:fillRef idx="0">
              <a:scrgbClr r="0" g="0" b="0"/>
            </a:fillRef>
            <a:effectRef idx="0">
              <a:scrgbClr r="0" g="0" b="0"/>
            </a:effectRef>
            <a:fontRef idx="minor"/>
          </p:style>
          <p:txBody>
            <a:bodyPr lIns="45720" tIns="45000" rIns="45720" bIns="45000">
              <a:noAutofit/>
            </a:bodyPr>
            <a:lstStyle/>
            <a:p>
              <a:pPr>
                <a:lnSpc>
                  <a:spcPct val="100000"/>
                </a:lnSpc>
              </a:pPr>
              <a:r>
                <a:rPr lang="fr-BE" sz="2000" b="0" strike="noStrike" spc="-1">
                  <a:solidFill>
                    <a:srgbClr val="262626"/>
                  </a:solidFill>
                  <a:latin typeface="Calibri"/>
                  <a:ea typeface="Calibri"/>
                </a:rPr>
                <a:t>Réponse : 1,8% des témoins</a:t>
              </a:r>
              <a:endParaRPr lang="fr-BE" sz="2000" b="0" strike="noStrike" spc="-1">
                <a:latin typeface="Arial"/>
              </a:endParaRPr>
            </a:p>
          </p:txBody>
        </p:sp>
      </p:grpSp>
      <p:sp>
        <p:nvSpPr>
          <p:cNvPr id="339" name="CustomShape 11"/>
          <p:cNvSpPr/>
          <p:nvPr/>
        </p:nvSpPr>
        <p:spPr>
          <a:xfrm>
            <a:off x="2247480" y="537120"/>
            <a:ext cx="4673520" cy="555120"/>
          </a:xfrm>
          <a:custGeom>
            <a:avLst/>
            <a:gdLst/>
            <a:ahLst/>
            <a:cxnLst/>
            <a:rect l="l" t="t" r="r" b="b"/>
            <a:pathLst>
              <a:path w="21600" h="21600">
                <a:moveTo>
                  <a:pt x="0" y="3600"/>
                </a:moveTo>
                <a:cubicBezTo>
                  <a:pt x="0" y="1612"/>
                  <a:pt x="219" y="0"/>
                  <a:pt x="489" y="0"/>
                </a:cubicBezTo>
                <a:lnTo>
                  <a:pt x="21111" y="0"/>
                </a:lnTo>
                <a:cubicBezTo>
                  <a:pt x="21381" y="0"/>
                  <a:pt x="21600" y="1612"/>
                  <a:pt x="21600" y="3600"/>
                </a:cubicBezTo>
                <a:lnTo>
                  <a:pt x="21600" y="18000"/>
                </a:lnTo>
                <a:cubicBezTo>
                  <a:pt x="21600" y="19988"/>
                  <a:pt x="21381" y="21600"/>
                  <a:pt x="21111" y="21600"/>
                </a:cubicBezTo>
                <a:lnTo>
                  <a:pt x="489" y="21600"/>
                </a:lnTo>
                <a:cubicBezTo>
                  <a:pt x="219" y="21600"/>
                  <a:pt x="0" y="19988"/>
                  <a:pt x="0" y="18000"/>
                </a:cubicBezTo>
                <a:lnTo>
                  <a:pt x="0" y="3600"/>
                </a:lnTo>
                <a:close/>
              </a:path>
            </a:pathLst>
          </a:custGeom>
          <a:solidFill>
            <a:srgbClr val="00B050"/>
          </a:solidFill>
          <a:ln w="15840">
            <a:solidFill>
              <a:srgbClr val="FFFFFF"/>
            </a:solidFill>
            <a:round/>
          </a:ln>
        </p:spPr>
        <p:style>
          <a:lnRef idx="0">
            <a:scrgbClr r="0" g="0" b="0"/>
          </a:lnRef>
          <a:fillRef idx="0">
            <a:scrgbClr r="0" g="0" b="0"/>
          </a:fillRef>
          <a:effectRef idx="0">
            <a:scrgbClr r="0" g="0" b="0"/>
          </a:effectRef>
          <a:fontRef idx="minor"/>
        </p:style>
      </p:sp>
      <p:sp>
        <p:nvSpPr>
          <p:cNvPr id="340" name="CustomShape 12"/>
          <p:cNvSpPr/>
          <p:nvPr/>
        </p:nvSpPr>
        <p:spPr>
          <a:xfrm>
            <a:off x="3211200" y="612000"/>
            <a:ext cx="2739960" cy="4190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gn="ctr">
              <a:lnSpc>
                <a:spcPct val="90000"/>
              </a:lnSpc>
            </a:pPr>
            <a:r>
              <a:rPr lang="fr-BE" sz="2400" b="0" strike="noStrike" spc="-1">
                <a:solidFill>
                  <a:srgbClr val="FFFFFF"/>
                </a:solidFill>
                <a:latin typeface="Source Code Pro"/>
                <a:ea typeface="Calibri"/>
              </a:rPr>
              <a:t>Loi du silence</a:t>
            </a:r>
            <a:endParaRPr lang="fr-BE" sz="2400" b="0" strike="noStrike" spc="-1">
              <a:latin typeface="Arial"/>
            </a:endParaRPr>
          </a:p>
        </p:txBody>
      </p:sp>
      <p:pic>
        <p:nvPicPr>
          <p:cNvPr id="341" name="Image 20"/>
          <p:cNvPicPr/>
          <p:nvPr/>
        </p:nvPicPr>
        <p:blipFill>
          <a:blip r:embed="rId2"/>
          <a:stretch/>
        </p:blipFill>
        <p:spPr>
          <a:xfrm>
            <a:off x="35280" y="6473520"/>
            <a:ext cx="373320" cy="37008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CustomShape 1"/>
          <p:cNvSpPr/>
          <p:nvPr/>
        </p:nvSpPr>
        <p:spPr>
          <a:xfrm>
            <a:off x="703080" y="1490760"/>
            <a:ext cx="7736760" cy="4550760"/>
          </a:xfrm>
          <a:prstGeom prst="rect">
            <a:avLst/>
          </a:prstGeom>
          <a:noFill/>
          <a:ln>
            <a:noFill/>
          </a:ln>
        </p:spPr>
        <p:style>
          <a:lnRef idx="0">
            <a:scrgbClr r="0" g="0" b="0"/>
          </a:lnRef>
          <a:fillRef idx="0">
            <a:scrgbClr r="0" g="0" b="0"/>
          </a:fillRef>
          <a:effectRef idx="0">
            <a:scrgbClr r="0" g="0" b="0"/>
          </a:effectRef>
          <a:fontRef idx="minor"/>
        </p:style>
        <p:txBody>
          <a:bodyPr lIns="45720" tIns="45000" rIns="45720" bIns="45000">
            <a:noAutofit/>
          </a:bodyPr>
          <a:lstStyle/>
          <a:p>
            <a:pPr>
              <a:lnSpc>
                <a:spcPct val="80000"/>
              </a:lnSpc>
            </a:pPr>
            <a:endParaRPr lang="fr-BE" sz="1800" b="0" strike="noStrike" spc="-1">
              <a:latin typeface="Arial"/>
            </a:endParaRPr>
          </a:p>
          <a:p>
            <a:pPr>
              <a:lnSpc>
                <a:spcPct val="80000"/>
              </a:lnSpc>
              <a:spcBef>
                <a:spcPts val="400"/>
              </a:spcBef>
            </a:pPr>
            <a:r>
              <a:rPr lang="fr-BE" sz="2400" b="0" strike="noStrike" spc="-1">
                <a:solidFill>
                  <a:srgbClr val="262626"/>
                </a:solidFill>
                <a:latin typeface="Calibri"/>
                <a:ea typeface="Source Code Pro"/>
              </a:rPr>
              <a:t>À votre avis à qui parlent le plus les enfants ?</a:t>
            </a:r>
            <a:endParaRPr lang="fr-BE" sz="2400" b="0" strike="noStrike" spc="-1">
              <a:latin typeface="Arial"/>
            </a:endParaRPr>
          </a:p>
          <a:p>
            <a:pPr>
              <a:lnSpc>
                <a:spcPct val="120000"/>
              </a:lnSpc>
              <a:spcBef>
                <a:spcPts val="400"/>
              </a:spcBef>
            </a:pPr>
            <a:endParaRPr lang="fr-BE" sz="2400" b="0" strike="noStrike" spc="-1">
              <a:latin typeface="Arial"/>
            </a:endParaRPr>
          </a:p>
          <a:p>
            <a:pPr marL="673200">
              <a:lnSpc>
                <a:spcPct val="120000"/>
              </a:lnSpc>
              <a:spcBef>
                <a:spcPts val="300"/>
              </a:spcBef>
            </a:pPr>
            <a:r>
              <a:rPr lang="fr-BE" sz="2400" b="0" strike="noStrike" spc="-1">
                <a:solidFill>
                  <a:srgbClr val="262626"/>
                </a:solidFill>
                <a:latin typeface="Calibri"/>
                <a:ea typeface="Source Code Pro"/>
              </a:rPr>
              <a:t>1. Ours en peluche</a:t>
            </a:r>
            <a:endParaRPr lang="fr-BE" sz="2400" b="0" strike="noStrike" spc="-1">
              <a:latin typeface="Arial"/>
            </a:endParaRPr>
          </a:p>
          <a:p>
            <a:pPr marL="673200">
              <a:lnSpc>
                <a:spcPct val="120000"/>
              </a:lnSpc>
              <a:spcBef>
                <a:spcPts val="300"/>
              </a:spcBef>
            </a:pPr>
            <a:r>
              <a:rPr lang="fr-BE" sz="2400" b="0" strike="noStrike" spc="-1">
                <a:solidFill>
                  <a:srgbClr val="262626"/>
                </a:solidFill>
                <a:latin typeface="Calibri"/>
                <a:ea typeface="Source Code Pro"/>
              </a:rPr>
              <a:t>2. Animal de compagnie</a:t>
            </a:r>
            <a:endParaRPr lang="fr-BE" sz="2400" b="0" strike="noStrike" spc="-1">
              <a:latin typeface="Arial"/>
            </a:endParaRPr>
          </a:p>
          <a:p>
            <a:pPr marL="673200">
              <a:lnSpc>
                <a:spcPct val="120000"/>
              </a:lnSpc>
              <a:spcBef>
                <a:spcPts val="300"/>
              </a:spcBef>
            </a:pPr>
            <a:r>
              <a:rPr lang="fr-BE" sz="2400" b="0" strike="noStrike" spc="-1">
                <a:solidFill>
                  <a:srgbClr val="262626"/>
                </a:solidFill>
                <a:latin typeface="Calibri"/>
                <a:ea typeface="Source Code Pro"/>
              </a:rPr>
              <a:t>3. Groupe de pairs</a:t>
            </a:r>
            <a:endParaRPr lang="fr-BE" sz="2400" b="0" strike="noStrike" spc="-1">
              <a:latin typeface="Arial"/>
            </a:endParaRPr>
          </a:p>
          <a:p>
            <a:pPr marL="673200">
              <a:lnSpc>
                <a:spcPct val="120000"/>
              </a:lnSpc>
              <a:spcBef>
                <a:spcPts val="300"/>
              </a:spcBef>
            </a:pPr>
            <a:r>
              <a:rPr lang="fr-BE" sz="2400" b="0" strike="noStrike" spc="-1">
                <a:solidFill>
                  <a:srgbClr val="262626"/>
                </a:solidFill>
                <a:latin typeface="Calibri"/>
                <a:ea typeface="Source Code Pro"/>
              </a:rPr>
              <a:t>4. Enseignants</a:t>
            </a:r>
            <a:endParaRPr lang="fr-BE" sz="2400" b="0" strike="noStrike" spc="-1">
              <a:latin typeface="Arial"/>
            </a:endParaRPr>
          </a:p>
          <a:p>
            <a:pPr marL="673200">
              <a:lnSpc>
                <a:spcPct val="120000"/>
              </a:lnSpc>
              <a:spcBef>
                <a:spcPts val="300"/>
              </a:spcBef>
            </a:pPr>
            <a:r>
              <a:rPr lang="fr-BE" sz="2400" b="0" strike="noStrike" spc="-1">
                <a:solidFill>
                  <a:srgbClr val="262626"/>
                </a:solidFill>
                <a:latin typeface="Calibri"/>
                <a:ea typeface="Source Code Pro"/>
              </a:rPr>
              <a:t>5. Parents</a:t>
            </a:r>
            <a:endParaRPr lang="fr-BE" sz="2400" b="0" strike="noStrike" spc="-1">
              <a:latin typeface="Arial"/>
            </a:endParaRPr>
          </a:p>
          <a:p>
            <a:pPr marL="673200">
              <a:lnSpc>
                <a:spcPct val="120000"/>
              </a:lnSpc>
              <a:spcBef>
                <a:spcPts val="300"/>
              </a:spcBef>
            </a:pPr>
            <a:endParaRPr lang="fr-BE" sz="2400" b="0" strike="noStrike" spc="-1">
              <a:latin typeface="Arial"/>
            </a:endParaRPr>
          </a:p>
          <a:p>
            <a:pPr marL="338040" indent="-337320">
              <a:lnSpc>
                <a:spcPct val="80000"/>
              </a:lnSpc>
              <a:spcBef>
                <a:spcPts val="300"/>
              </a:spcBef>
              <a:buClr>
                <a:srgbClr val="006DB1"/>
              </a:buClr>
              <a:buFont typeface="Wingdings" charset="2"/>
              <a:buChar char=""/>
            </a:pPr>
            <a:r>
              <a:rPr lang="fr-BE" sz="2000" b="0" strike="noStrike" spc="-1">
                <a:solidFill>
                  <a:srgbClr val="262626"/>
                </a:solidFill>
                <a:latin typeface="Calibri"/>
                <a:ea typeface="Source Code Pro"/>
              </a:rPr>
              <a:t>Recherche KUL (enseignement fondamental</a:t>
            </a:r>
            <a:endParaRPr lang="fr-BE" sz="2000" b="0" strike="noStrike" spc="-1">
              <a:latin typeface="Arial"/>
            </a:endParaRPr>
          </a:p>
        </p:txBody>
      </p:sp>
      <p:sp>
        <p:nvSpPr>
          <p:cNvPr id="343" name="CustomShape 2"/>
          <p:cNvSpPr/>
          <p:nvPr/>
        </p:nvSpPr>
        <p:spPr>
          <a:xfrm>
            <a:off x="2222640" y="343440"/>
            <a:ext cx="4697640" cy="570240"/>
          </a:xfrm>
          <a:custGeom>
            <a:avLst/>
            <a:gdLst/>
            <a:ahLst/>
            <a:cxnLst/>
            <a:rect l="l" t="t" r="r" b="b"/>
            <a:pathLst>
              <a:path w="21600" h="21600">
                <a:moveTo>
                  <a:pt x="0" y="3600"/>
                </a:moveTo>
                <a:cubicBezTo>
                  <a:pt x="0" y="1612"/>
                  <a:pt x="219" y="0"/>
                  <a:pt x="489" y="0"/>
                </a:cubicBezTo>
                <a:lnTo>
                  <a:pt x="21111" y="0"/>
                </a:lnTo>
                <a:cubicBezTo>
                  <a:pt x="21381" y="0"/>
                  <a:pt x="21600" y="1612"/>
                  <a:pt x="21600" y="3600"/>
                </a:cubicBezTo>
                <a:lnTo>
                  <a:pt x="21600" y="18000"/>
                </a:lnTo>
                <a:cubicBezTo>
                  <a:pt x="21600" y="19988"/>
                  <a:pt x="21381" y="21600"/>
                  <a:pt x="21111" y="21600"/>
                </a:cubicBezTo>
                <a:lnTo>
                  <a:pt x="489" y="21600"/>
                </a:lnTo>
                <a:cubicBezTo>
                  <a:pt x="219" y="21600"/>
                  <a:pt x="0" y="19988"/>
                  <a:pt x="0" y="18000"/>
                </a:cubicBezTo>
                <a:lnTo>
                  <a:pt x="0" y="3600"/>
                </a:lnTo>
                <a:close/>
              </a:path>
            </a:pathLst>
          </a:custGeom>
          <a:solidFill>
            <a:srgbClr val="00B050"/>
          </a:solidFill>
          <a:ln w="15840">
            <a:solidFill>
              <a:srgbClr val="FFFFFF"/>
            </a:solidFill>
            <a:round/>
          </a:ln>
        </p:spPr>
        <p:style>
          <a:lnRef idx="0">
            <a:scrgbClr r="0" g="0" b="0"/>
          </a:lnRef>
          <a:fillRef idx="0">
            <a:scrgbClr r="0" g="0" b="0"/>
          </a:fillRef>
          <a:effectRef idx="0">
            <a:scrgbClr r="0" g="0" b="0"/>
          </a:effectRef>
          <a:fontRef idx="minor"/>
        </p:style>
        <p:txBody>
          <a:bodyPr lIns="45720" tIns="45000" rIns="45720" bIns="45000" anchor="ctr">
            <a:noAutofit/>
          </a:bodyPr>
          <a:lstStyle/>
          <a:p>
            <a:pPr algn="ctr">
              <a:lnSpc>
                <a:spcPct val="90000"/>
              </a:lnSpc>
            </a:pPr>
            <a:endParaRPr lang="fr-BE" sz="1800" b="0" strike="noStrike" spc="-1">
              <a:latin typeface="Arial"/>
            </a:endParaRPr>
          </a:p>
          <a:p>
            <a:pPr algn="ctr">
              <a:lnSpc>
                <a:spcPct val="90000"/>
              </a:lnSpc>
            </a:pPr>
            <a:r>
              <a:rPr lang="fr-BE" sz="2800" b="1" strike="noStrike" spc="-1">
                <a:solidFill>
                  <a:srgbClr val="FFFFFF"/>
                </a:solidFill>
                <a:latin typeface="Amatic SC"/>
                <a:ea typeface="Calibri"/>
              </a:rPr>
              <a:t>Loi du silence</a:t>
            </a:r>
            <a:endParaRPr lang="fr-BE" sz="2800" b="0" strike="noStrike" spc="-1">
              <a:latin typeface="Arial"/>
            </a:endParaRPr>
          </a:p>
          <a:p>
            <a:pPr>
              <a:lnSpc>
                <a:spcPct val="90000"/>
              </a:lnSpc>
            </a:pPr>
            <a:endParaRPr lang="fr-BE" sz="2800" b="0" strike="noStrike" spc="-1">
              <a:latin typeface="Arial"/>
            </a:endParaRPr>
          </a:p>
        </p:txBody>
      </p:sp>
      <p:pic>
        <p:nvPicPr>
          <p:cNvPr id="344" name="Google Shape;552;p19"/>
          <p:cNvPicPr/>
          <p:nvPr/>
        </p:nvPicPr>
        <p:blipFill>
          <a:blip r:embed="rId3"/>
          <a:stretch/>
        </p:blipFill>
        <p:spPr>
          <a:xfrm>
            <a:off x="6188760" y="2609280"/>
            <a:ext cx="2739600" cy="3011400"/>
          </a:xfrm>
          <a:prstGeom prst="rect">
            <a:avLst/>
          </a:prstGeom>
          <a:ln>
            <a:noFill/>
          </a:ln>
        </p:spPr>
      </p:pic>
      <p:pic>
        <p:nvPicPr>
          <p:cNvPr id="345" name="Image 8"/>
          <p:cNvPicPr/>
          <p:nvPr/>
        </p:nvPicPr>
        <p:blipFill>
          <a:blip r:embed="rId4"/>
          <a:stretch/>
        </p:blipFill>
        <p:spPr>
          <a:xfrm>
            <a:off x="35280" y="6473520"/>
            <a:ext cx="373320" cy="37008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4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4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4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4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4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CustomShape 1"/>
          <p:cNvSpPr/>
          <p:nvPr/>
        </p:nvSpPr>
        <p:spPr>
          <a:xfrm>
            <a:off x="2194200" y="549720"/>
            <a:ext cx="4886280" cy="542520"/>
          </a:xfrm>
          <a:custGeom>
            <a:avLst/>
            <a:gdLst/>
            <a:ahLst/>
            <a:cxnLst/>
            <a:rect l="l" t="t" r="r" b="b"/>
            <a:pathLst>
              <a:path w="21600" h="21600">
                <a:moveTo>
                  <a:pt x="0" y="3600"/>
                </a:moveTo>
                <a:cubicBezTo>
                  <a:pt x="0" y="1612"/>
                  <a:pt x="219" y="0"/>
                  <a:pt x="489" y="0"/>
                </a:cubicBezTo>
                <a:lnTo>
                  <a:pt x="21111" y="0"/>
                </a:lnTo>
                <a:cubicBezTo>
                  <a:pt x="21381" y="0"/>
                  <a:pt x="21600" y="1612"/>
                  <a:pt x="21600" y="3600"/>
                </a:cubicBezTo>
                <a:lnTo>
                  <a:pt x="21600" y="18000"/>
                </a:lnTo>
                <a:cubicBezTo>
                  <a:pt x="21600" y="19988"/>
                  <a:pt x="21381" y="21600"/>
                  <a:pt x="21111" y="21600"/>
                </a:cubicBezTo>
                <a:lnTo>
                  <a:pt x="489" y="21600"/>
                </a:lnTo>
                <a:cubicBezTo>
                  <a:pt x="219" y="21600"/>
                  <a:pt x="0" y="19988"/>
                  <a:pt x="0" y="18000"/>
                </a:cubicBezTo>
                <a:lnTo>
                  <a:pt x="0" y="3600"/>
                </a:lnTo>
                <a:close/>
              </a:path>
            </a:pathLst>
          </a:custGeom>
          <a:solidFill>
            <a:srgbClr val="FFC000"/>
          </a:solidFill>
          <a:ln w="15840">
            <a:solidFill>
              <a:srgbClr val="FFFFFF"/>
            </a:solidFill>
            <a:round/>
          </a:ln>
        </p:spPr>
        <p:style>
          <a:lnRef idx="0">
            <a:scrgbClr r="0" g="0" b="0"/>
          </a:lnRef>
          <a:fillRef idx="0">
            <a:scrgbClr r="0" g="0" b="0"/>
          </a:fillRef>
          <a:effectRef idx="0">
            <a:scrgbClr r="0" g="0" b="0"/>
          </a:effectRef>
          <a:fontRef idx="minor"/>
        </p:style>
        <p:txBody>
          <a:bodyPr lIns="45720" tIns="45000" rIns="45720" bIns="45000" anchor="ctr">
            <a:noAutofit/>
          </a:bodyPr>
          <a:lstStyle/>
          <a:p>
            <a:pPr algn="ctr">
              <a:lnSpc>
                <a:spcPct val="90000"/>
              </a:lnSpc>
            </a:pPr>
            <a:endParaRPr lang="fr-BE" sz="1800" b="0" strike="noStrike" spc="-1">
              <a:latin typeface="Arial"/>
            </a:endParaRPr>
          </a:p>
          <a:p>
            <a:pPr algn="ctr">
              <a:lnSpc>
                <a:spcPct val="90000"/>
              </a:lnSpc>
            </a:pPr>
            <a:r>
              <a:rPr lang="fr-BE" sz="2400" b="0" strike="noStrike" spc="-1">
                <a:solidFill>
                  <a:srgbClr val="FFFFFF"/>
                </a:solidFill>
                <a:latin typeface="Source Code Pro"/>
                <a:ea typeface="Calibri"/>
              </a:rPr>
              <a:t>Invisible visibilité</a:t>
            </a:r>
            <a:endParaRPr lang="fr-BE" sz="2400" b="0" strike="noStrike" spc="-1">
              <a:latin typeface="Arial"/>
            </a:endParaRPr>
          </a:p>
          <a:p>
            <a:pPr>
              <a:lnSpc>
                <a:spcPct val="90000"/>
              </a:lnSpc>
            </a:pPr>
            <a:endParaRPr lang="fr-BE" sz="2400" b="0" strike="noStrike" spc="-1">
              <a:latin typeface="Arial"/>
            </a:endParaRPr>
          </a:p>
        </p:txBody>
      </p:sp>
      <p:pic>
        <p:nvPicPr>
          <p:cNvPr id="347" name="Google Shape;572;p20"/>
          <p:cNvPicPr/>
          <p:nvPr/>
        </p:nvPicPr>
        <p:blipFill>
          <a:blip r:embed="rId2"/>
          <a:stretch/>
        </p:blipFill>
        <p:spPr>
          <a:xfrm>
            <a:off x="1215360" y="1631520"/>
            <a:ext cx="6844320" cy="2860560"/>
          </a:xfrm>
          <a:prstGeom prst="rect">
            <a:avLst/>
          </a:prstGeom>
          <a:ln>
            <a:noFill/>
          </a:ln>
        </p:spPr>
      </p:pic>
      <p:sp>
        <p:nvSpPr>
          <p:cNvPr id="348" name="CustomShape 2"/>
          <p:cNvSpPr/>
          <p:nvPr/>
        </p:nvSpPr>
        <p:spPr>
          <a:xfrm>
            <a:off x="916560" y="4591800"/>
            <a:ext cx="7441560" cy="16833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gn="ctr">
              <a:lnSpc>
                <a:spcPct val="100000"/>
              </a:lnSpc>
            </a:pPr>
            <a:r>
              <a:rPr lang="fr-BE" sz="2200" b="1" strike="noStrike" spc="-1">
                <a:solidFill>
                  <a:srgbClr val="404040"/>
                </a:solidFill>
                <a:latin typeface="Calibri"/>
                <a:ea typeface="MS Gothic"/>
              </a:rPr>
              <a:t>Visible pour les jeunes, invisible pour les adultes </a:t>
            </a:r>
            <a:endParaRPr lang="fr-BE" sz="2200" b="0" strike="noStrike" spc="-1">
              <a:latin typeface="Arial"/>
            </a:endParaRPr>
          </a:p>
          <a:p>
            <a:pPr marL="285840" indent="-285120">
              <a:lnSpc>
                <a:spcPct val="150000"/>
              </a:lnSpc>
              <a:buClr>
                <a:srgbClr val="404040"/>
              </a:buClr>
              <a:buFont typeface="Wingdings" charset="2"/>
              <a:buChar char=""/>
            </a:pPr>
            <a:r>
              <a:rPr lang="fr-BE" sz="1800" b="0" strike="noStrike" spc="-1">
                <a:solidFill>
                  <a:srgbClr val="404040"/>
                </a:solidFill>
                <a:latin typeface="Calibri"/>
                <a:ea typeface="MS Gothic"/>
              </a:rPr>
              <a:t>Moments ou lieux sans adultes (constitution du groupe, cour, toilettes, …) </a:t>
            </a:r>
            <a:endParaRPr lang="fr-BE" sz="1800" b="0" strike="noStrike" spc="-1">
              <a:latin typeface="Arial"/>
            </a:endParaRPr>
          </a:p>
          <a:p>
            <a:pPr marL="285840" indent="-285120">
              <a:lnSpc>
                <a:spcPct val="150000"/>
              </a:lnSpc>
              <a:buClr>
                <a:srgbClr val="404040"/>
              </a:buClr>
              <a:buFont typeface="Wingdings" charset="2"/>
              <a:buChar char=""/>
            </a:pPr>
            <a:r>
              <a:rPr lang="fr-BE" sz="1800" b="0" strike="noStrike" spc="-1">
                <a:solidFill>
                  <a:srgbClr val="404040"/>
                </a:solidFill>
                <a:latin typeface="Calibri"/>
                <a:ea typeface="MS Gothic"/>
              </a:rPr>
              <a:t>Accumulation de faits qui peuvent paraître anodins s’ils sont isolés (ex : surnoms, disputes, moqueries…) </a:t>
            </a:r>
            <a:endParaRPr lang="fr-BE" sz="1800" b="0" strike="noStrike" spc="-1">
              <a:latin typeface="Arial"/>
            </a:endParaRPr>
          </a:p>
          <a:p>
            <a:pPr marL="355680" algn="ctr">
              <a:lnSpc>
                <a:spcPct val="100000"/>
              </a:lnSpc>
              <a:spcBef>
                <a:spcPts val="400"/>
              </a:spcBef>
            </a:pPr>
            <a:endParaRPr lang="fr-BE" sz="1800" b="0" strike="noStrike" spc="-1">
              <a:latin typeface="Arial"/>
            </a:endParaRPr>
          </a:p>
        </p:txBody>
      </p:sp>
      <p:pic>
        <p:nvPicPr>
          <p:cNvPr id="349" name="Image 8"/>
          <p:cNvPicPr/>
          <p:nvPr/>
        </p:nvPicPr>
        <p:blipFill>
          <a:blip r:embed="rId3"/>
          <a:stretch/>
        </p:blipFill>
        <p:spPr>
          <a:xfrm>
            <a:off x="35280" y="6473520"/>
            <a:ext cx="373320" cy="37008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4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4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4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0" name="Group 1"/>
          <p:cNvGrpSpPr/>
          <p:nvPr/>
        </p:nvGrpSpPr>
        <p:grpSpPr>
          <a:xfrm>
            <a:off x="2044440" y="468000"/>
            <a:ext cx="5270040" cy="603360"/>
            <a:chOff x="2044440" y="468000"/>
            <a:chExt cx="5270040" cy="603360"/>
          </a:xfrm>
        </p:grpSpPr>
        <p:sp>
          <p:nvSpPr>
            <p:cNvPr id="351" name="CustomShape 2"/>
            <p:cNvSpPr/>
            <p:nvPr/>
          </p:nvSpPr>
          <p:spPr>
            <a:xfrm>
              <a:off x="2044440" y="478080"/>
              <a:ext cx="5270040" cy="593280"/>
            </a:xfrm>
            <a:custGeom>
              <a:avLst/>
              <a:gdLst/>
              <a:ahLst/>
              <a:cxnLst/>
              <a:rect l="l" t="t" r="r" b="b"/>
              <a:pathLst>
                <a:path w="21600" h="21600">
                  <a:moveTo>
                    <a:pt x="0" y="3600"/>
                  </a:moveTo>
                  <a:cubicBezTo>
                    <a:pt x="0" y="1612"/>
                    <a:pt x="219" y="0"/>
                    <a:pt x="489" y="0"/>
                  </a:cubicBezTo>
                  <a:lnTo>
                    <a:pt x="21111" y="0"/>
                  </a:lnTo>
                  <a:cubicBezTo>
                    <a:pt x="21381" y="0"/>
                    <a:pt x="21600" y="1612"/>
                    <a:pt x="21600" y="3600"/>
                  </a:cubicBezTo>
                  <a:lnTo>
                    <a:pt x="21600" y="18000"/>
                  </a:lnTo>
                  <a:cubicBezTo>
                    <a:pt x="21600" y="19988"/>
                    <a:pt x="21381" y="21600"/>
                    <a:pt x="21111" y="21600"/>
                  </a:cubicBezTo>
                  <a:lnTo>
                    <a:pt x="489" y="21600"/>
                  </a:lnTo>
                  <a:cubicBezTo>
                    <a:pt x="219" y="21600"/>
                    <a:pt x="0" y="19988"/>
                    <a:pt x="0" y="18000"/>
                  </a:cubicBezTo>
                  <a:lnTo>
                    <a:pt x="0" y="3600"/>
                  </a:lnTo>
                  <a:close/>
                </a:path>
              </a:pathLst>
            </a:custGeom>
            <a:solidFill>
              <a:schemeClr val="accent6"/>
            </a:solidFill>
            <a:ln w="15840">
              <a:solidFill>
                <a:srgbClr val="FFFFFF"/>
              </a:solidFill>
              <a:round/>
            </a:ln>
          </p:spPr>
          <p:style>
            <a:lnRef idx="0">
              <a:scrgbClr r="0" g="0" b="0"/>
            </a:lnRef>
            <a:fillRef idx="0">
              <a:scrgbClr r="0" g="0" b="0"/>
            </a:fillRef>
            <a:effectRef idx="0">
              <a:scrgbClr r="0" g="0" b="0"/>
            </a:effectRef>
            <a:fontRef idx="minor"/>
          </p:style>
        </p:sp>
        <p:sp>
          <p:nvSpPr>
            <p:cNvPr id="352" name="CustomShape 3"/>
            <p:cNvSpPr/>
            <p:nvPr/>
          </p:nvSpPr>
          <p:spPr>
            <a:xfrm>
              <a:off x="2044440" y="468000"/>
              <a:ext cx="5270040" cy="578520"/>
            </a:xfrm>
            <a:prstGeom prst="rect">
              <a:avLst/>
            </a:prstGeom>
            <a:solidFill>
              <a:srgbClr val="7030A0"/>
            </a:solidFill>
            <a:ln>
              <a:noFill/>
            </a:ln>
          </p:spPr>
          <p:style>
            <a:lnRef idx="0">
              <a:scrgbClr r="0" g="0" b="0"/>
            </a:lnRef>
            <a:fillRef idx="0">
              <a:scrgbClr r="0" g="0" b="0"/>
            </a:fillRef>
            <a:effectRef idx="0">
              <a:scrgbClr r="0" g="0" b="0"/>
            </a:effectRef>
            <a:fontRef idx="minor"/>
          </p:style>
          <p:txBody>
            <a:bodyPr lIns="124560" tIns="124560" rIns="124560" bIns="124560" anchor="ctr">
              <a:spAutoFit/>
            </a:bodyPr>
            <a:lstStyle/>
            <a:p>
              <a:pPr algn="ctr">
                <a:lnSpc>
                  <a:spcPct val="90000"/>
                </a:lnSpc>
              </a:pPr>
              <a:r>
                <a:rPr lang="fr-BE" sz="2400" b="0" strike="noStrike" spc="-1">
                  <a:solidFill>
                    <a:srgbClr val="FFFFFF"/>
                  </a:solidFill>
                  <a:latin typeface="Source Code Pro"/>
                  <a:ea typeface="Calibri"/>
                </a:rPr>
                <a:t>Instrumentalisation du rire</a:t>
              </a:r>
              <a:endParaRPr lang="fr-BE" sz="2400" b="0" strike="noStrike" spc="-1">
                <a:latin typeface="Arial"/>
              </a:endParaRPr>
            </a:p>
          </p:txBody>
        </p:sp>
      </p:grpSp>
      <p:pic>
        <p:nvPicPr>
          <p:cNvPr id="353" name="Google Shape;583;p23"/>
          <p:cNvPicPr/>
          <p:nvPr/>
        </p:nvPicPr>
        <p:blipFill>
          <a:blip r:embed="rId2"/>
          <a:stretch/>
        </p:blipFill>
        <p:spPr>
          <a:xfrm>
            <a:off x="3317040" y="4825800"/>
            <a:ext cx="2724480" cy="1608480"/>
          </a:xfrm>
          <a:prstGeom prst="rect">
            <a:avLst/>
          </a:prstGeom>
          <a:ln>
            <a:noFill/>
          </a:ln>
        </p:spPr>
      </p:pic>
      <p:sp>
        <p:nvSpPr>
          <p:cNvPr id="354" name="CustomShape 4"/>
          <p:cNvSpPr/>
          <p:nvPr/>
        </p:nvSpPr>
        <p:spPr>
          <a:xfrm>
            <a:off x="1167480" y="1542960"/>
            <a:ext cx="7023960" cy="43268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444600" indent="-342360">
              <a:lnSpc>
                <a:spcPct val="150000"/>
              </a:lnSpc>
              <a:buClr>
                <a:srgbClr val="006DB1"/>
              </a:buClr>
              <a:buFont typeface="Wingdings" charset="2"/>
              <a:buChar char=""/>
            </a:pPr>
            <a:r>
              <a:rPr lang="fr-BE" sz="2400" b="0" strike="noStrike" spc="-1">
                <a:solidFill>
                  <a:srgbClr val="262626"/>
                </a:solidFill>
                <a:latin typeface="Calibri"/>
                <a:ea typeface="Source Code Pro"/>
              </a:rPr>
              <a:t>Recherche du soutien des pairs témoins par les harceleurs</a:t>
            </a:r>
            <a:endParaRPr lang="fr-BE" sz="2400" b="0" strike="noStrike" spc="-1">
              <a:latin typeface="Arial"/>
            </a:endParaRPr>
          </a:p>
          <a:p>
            <a:pPr>
              <a:lnSpc>
                <a:spcPct val="150000"/>
              </a:lnSpc>
            </a:pPr>
            <a:endParaRPr lang="fr-BE" sz="2400" b="0" strike="noStrike" spc="-1">
              <a:latin typeface="Arial"/>
            </a:endParaRPr>
          </a:p>
          <a:p>
            <a:pPr marL="444600" indent="-342360">
              <a:lnSpc>
                <a:spcPct val="150000"/>
              </a:lnSpc>
              <a:buClr>
                <a:srgbClr val="006DB1"/>
              </a:buClr>
              <a:buFont typeface="Wingdings" charset="2"/>
              <a:buChar char=""/>
            </a:pPr>
            <a:r>
              <a:rPr lang="fr-BE" sz="2400" b="0" strike="noStrike" spc="-1">
                <a:solidFill>
                  <a:srgbClr val="262626"/>
                </a:solidFill>
                <a:latin typeface="Calibri"/>
                <a:ea typeface="Source Code Pro"/>
              </a:rPr>
              <a:t>Utilisation de moqueries (surnoms, blagues, …) ou de menaces suivies de « c’est pour rire » …  </a:t>
            </a:r>
            <a:endParaRPr lang="fr-BE" sz="2400" b="0" strike="noStrike" spc="-1">
              <a:latin typeface="Arial"/>
            </a:endParaRPr>
          </a:p>
        </p:txBody>
      </p:sp>
      <p:pic>
        <p:nvPicPr>
          <p:cNvPr id="355" name="Image 8"/>
          <p:cNvPicPr/>
          <p:nvPr/>
        </p:nvPicPr>
        <p:blipFill>
          <a:blip r:embed="rId3"/>
          <a:stretch/>
        </p:blipFill>
        <p:spPr>
          <a:xfrm>
            <a:off x="35280" y="6473520"/>
            <a:ext cx="373320" cy="37008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5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CustomShape 1"/>
          <p:cNvSpPr/>
          <p:nvPr/>
        </p:nvSpPr>
        <p:spPr>
          <a:xfrm>
            <a:off x="561240" y="1701720"/>
            <a:ext cx="8315280" cy="477108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ormAutofit/>
          </a:bodyPr>
          <a:lstStyle/>
          <a:p>
            <a:pPr marL="457200">
              <a:lnSpc>
                <a:spcPct val="100000"/>
              </a:lnSpc>
              <a:spcBef>
                <a:spcPts val="601"/>
              </a:spcBef>
            </a:pPr>
            <a:endParaRPr lang="fr-BE" sz="1800" b="0" strike="noStrike" spc="-1">
              <a:latin typeface="Arial"/>
            </a:endParaRPr>
          </a:p>
          <a:p>
            <a:pPr marL="423000" indent="-456480">
              <a:lnSpc>
                <a:spcPct val="100000"/>
              </a:lnSpc>
              <a:spcBef>
                <a:spcPts val="649"/>
              </a:spcBef>
              <a:buClr>
                <a:srgbClr val="006DB1"/>
              </a:buClr>
              <a:buFont typeface="Wingdings" charset="2"/>
              <a:buChar char=""/>
            </a:pPr>
            <a:r>
              <a:rPr lang="fr-BE" sz="2400" b="0" strike="noStrike" spc="-1">
                <a:solidFill>
                  <a:srgbClr val="404040"/>
                </a:solidFill>
                <a:latin typeface="Calibri"/>
                <a:ea typeface="MS Gothic"/>
              </a:rPr>
              <a:t>Difficulté de décodage de la vie du groupe (moyens humains, temps, priorités, …)</a:t>
            </a:r>
            <a:endParaRPr lang="fr-BE" sz="2400" b="0" strike="noStrike" spc="-1">
              <a:latin typeface="Arial"/>
            </a:endParaRPr>
          </a:p>
          <a:p>
            <a:pPr>
              <a:lnSpc>
                <a:spcPct val="100000"/>
              </a:lnSpc>
              <a:spcBef>
                <a:spcPts val="649"/>
              </a:spcBef>
            </a:pPr>
            <a:endParaRPr lang="fr-BE" sz="2400" b="0" strike="noStrike" spc="-1">
              <a:latin typeface="Arial"/>
            </a:endParaRPr>
          </a:p>
          <a:p>
            <a:pPr marL="423000" indent="-456480">
              <a:lnSpc>
                <a:spcPct val="100000"/>
              </a:lnSpc>
              <a:spcBef>
                <a:spcPts val="649"/>
              </a:spcBef>
              <a:buClr>
                <a:srgbClr val="006DB1"/>
              </a:buClr>
              <a:buFont typeface="Wingdings" charset="2"/>
              <a:buChar char=""/>
            </a:pPr>
            <a:r>
              <a:rPr lang="fr-BE" sz="2400" b="0" strike="noStrike" spc="-1">
                <a:solidFill>
                  <a:srgbClr val="404040"/>
                </a:solidFill>
                <a:latin typeface="Calibri"/>
                <a:ea typeface="MS Gothic"/>
              </a:rPr>
              <a:t>Manque d’outils pour réguler les tensions (conseil de coopération, habiletés sociales, …)</a:t>
            </a:r>
            <a:endParaRPr lang="fr-BE" sz="2400" b="0" strike="noStrike" spc="-1">
              <a:latin typeface="Arial"/>
            </a:endParaRPr>
          </a:p>
        </p:txBody>
      </p:sp>
      <p:sp>
        <p:nvSpPr>
          <p:cNvPr id="357" name="CustomShape 2"/>
          <p:cNvSpPr/>
          <p:nvPr/>
        </p:nvSpPr>
        <p:spPr>
          <a:xfrm>
            <a:off x="2553480" y="336240"/>
            <a:ext cx="3918600" cy="749160"/>
          </a:xfrm>
          <a:custGeom>
            <a:avLst/>
            <a:gdLst/>
            <a:ahLst/>
            <a:cxnLst/>
            <a:rect l="l" t="t" r="r" b="b"/>
            <a:pathLst>
              <a:path w="4417161" h="599625">
                <a:moveTo>
                  <a:pt x="0" y="99939"/>
                </a:moveTo>
                <a:cubicBezTo>
                  <a:pt x="0" y="44744"/>
                  <a:pt x="44744" y="0"/>
                  <a:pt x="99939" y="0"/>
                </a:cubicBezTo>
                <a:lnTo>
                  <a:pt x="4317222" y="0"/>
                </a:lnTo>
                <a:cubicBezTo>
                  <a:pt x="4372417" y="0"/>
                  <a:pt x="4417161" y="44744"/>
                  <a:pt x="4417161" y="99939"/>
                </a:cubicBezTo>
                <a:lnTo>
                  <a:pt x="4417161" y="499686"/>
                </a:lnTo>
                <a:cubicBezTo>
                  <a:pt x="4417161" y="554881"/>
                  <a:pt x="4372417" y="599625"/>
                  <a:pt x="4317222" y="599625"/>
                </a:cubicBezTo>
                <a:lnTo>
                  <a:pt x="99939" y="599625"/>
                </a:lnTo>
                <a:cubicBezTo>
                  <a:pt x="44744" y="599625"/>
                  <a:pt x="0" y="554881"/>
                  <a:pt x="0" y="499686"/>
                </a:cubicBezTo>
                <a:lnTo>
                  <a:pt x="0" y="99939"/>
                </a:lnTo>
                <a:close/>
              </a:path>
            </a:pathLst>
          </a:custGeom>
          <a:solidFill>
            <a:srgbClr val="16B8A9"/>
          </a:solidFill>
          <a:ln>
            <a:round/>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lIns="124560" tIns="124560" rIns="124560" bIns="124560" anchor="ctr">
            <a:noAutofit/>
          </a:bodyPr>
          <a:lstStyle/>
          <a:p>
            <a:pPr>
              <a:lnSpc>
                <a:spcPct val="90000"/>
              </a:lnSpc>
              <a:spcAft>
                <a:spcPts val="839"/>
              </a:spcAft>
            </a:pPr>
            <a:r>
              <a:rPr lang="fr-BE" sz="2400" b="0" strike="noStrike" spc="-1">
                <a:solidFill>
                  <a:srgbClr val="FFFFFF"/>
                </a:solidFill>
                <a:latin typeface="Source Code Pro"/>
                <a:ea typeface="MS Gothic"/>
              </a:rPr>
              <a:t>Manque de ressources</a:t>
            </a:r>
            <a:endParaRPr lang="fr-BE" sz="2400" b="0" strike="noStrike" spc="-1">
              <a:latin typeface="Arial"/>
            </a:endParaRPr>
          </a:p>
        </p:txBody>
      </p:sp>
      <p:pic>
        <p:nvPicPr>
          <p:cNvPr id="358" name="Image 11"/>
          <p:cNvPicPr/>
          <p:nvPr/>
        </p:nvPicPr>
        <p:blipFill>
          <a:blip r:embed="rId3"/>
          <a:stretch/>
        </p:blipFill>
        <p:spPr>
          <a:xfrm>
            <a:off x="35280" y="6473520"/>
            <a:ext cx="373320" cy="37008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5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5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CustomShape 1"/>
          <p:cNvSpPr/>
          <p:nvPr/>
        </p:nvSpPr>
        <p:spPr>
          <a:xfrm>
            <a:off x="764280" y="-26640"/>
            <a:ext cx="7614360" cy="106596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pPr>
            <a:r>
              <a:rPr lang="fr-BE" sz="2800" b="1" strike="noStrike" spc="-1">
                <a:solidFill>
                  <a:srgbClr val="0070C0"/>
                </a:solidFill>
                <a:latin typeface="Calibri"/>
                <a:ea typeface="MS Gothic"/>
              </a:rPr>
              <a:t>Que peut-on faire pour contrer le harcèlement ? </a:t>
            </a:r>
            <a:endParaRPr lang="fr-BE" sz="2800" b="0" strike="noStrike" spc="-1">
              <a:latin typeface="Arial"/>
            </a:endParaRPr>
          </a:p>
        </p:txBody>
      </p:sp>
      <p:sp>
        <p:nvSpPr>
          <p:cNvPr id="360" name="CustomShape 2"/>
          <p:cNvSpPr/>
          <p:nvPr/>
        </p:nvSpPr>
        <p:spPr>
          <a:xfrm>
            <a:off x="593640" y="6525360"/>
            <a:ext cx="680400" cy="21528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lnSpc>
                <a:spcPct val="100000"/>
              </a:lnSpc>
            </a:pPr>
            <a:fld id="{1FA124F5-5F66-4352-B3ED-2AD834E980B3}" type="slidenum">
              <a:rPr lang="fr-BE" sz="1400" b="0" strike="noStrike" spc="-1">
                <a:solidFill>
                  <a:srgbClr val="FFFFFF"/>
                </a:solidFill>
                <a:latin typeface="Trebuchet MS"/>
                <a:ea typeface="Trebuchet MS"/>
              </a:rPr>
              <a:t>15</a:t>
            </a:fld>
            <a:endParaRPr lang="fr-BE" sz="1400" b="0" strike="noStrike" spc="-1">
              <a:latin typeface="Arial"/>
            </a:endParaRPr>
          </a:p>
        </p:txBody>
      </p:sp>
      <p:pic>
        <p:nvPicPr>
          <p:cNvPr id="361" name="Picture 2"/>
          <p:cNvPicPr/>
          <p:nvPr/>
        </p:nvPicPr>
        <p:blipFill>
          <a:blip r:embed="rId2"/>
          <a:stretch/>
        </p:blipFill>
        <p:spPr>
          <a:xfrm>
            <a:off x="2163960" y="1180080"/>
            <a:ext cx="6133320" cy="5068800"/>
          </a:xfrm>
          <a:prstGeom prst="rect">
            <a:avLst/>
          </a:prstGeom>
          <a:ln>
            <a:noFill/>
          </a:ln>
        </p:spPr>
      </p:pic>
      <p:sp>
        <p:nvSpPr>
          <p:cNvPr id="362" name="CustomShape 3"/>
          <p:cNvSpPr/>
          <p:nvPr/>
        </p:nvSpPr>
        <p:spPr>
          <a:xfrm>
            <a:off x="4448880" y="3244320"/>
            <a:ext cx="244800" cy="3643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fr-BE" sz="1800" b="0" strike="noStrike" spc="-1">
                <a:solidFill>
                  <a:srgbClr val="FFFFFF"/>
                </a:solidFill>
                <a:latin typeface="Arial"/>
                <a:ea typeface="MS Gothic"/>
              </a:rPr>
              <a:t> </a:t>
            </a:r>
            <a:endParaRPr lang="fr-BE" sz="1800" b="0" strike="noStrike" spc="-1">
              <a:latin typeface="Arial"/>
            </a:endParaRPr>
          </a:p>
        </p:txBody>
      </p:sp>
      <p:sp>
        <p:nvSpPr>
          <p:cNvPr id="363" name="CustomShape 4"/>
          <p:cNvSpPr/>
          <p:nvPr/>
        </p:nvSpPr>
        <p:spPr>
          <a:xfrm>
            <a:off x="4448880" y="3244320"/>
            <a:ext cx="244800" cy="3643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fr-BE" sz="1800" b="0" strike="noStrike" spc="-1">
                <a:solidFill>
                  <a:srgbClr val="FFFFFF"/>
                </a:solidFill>
                <a:latin typeface="Arial"/>
                <a:ea typeface="MS Gothic"/>
              </a:rPr>
              <a:t> </a:t>
            </a:r>
            <a:endParaRPr lang="fr-BE" sz="1800" b="0" strike="noStrike" spc="-1">
              <a:latin typeface="Arial"/>
            </a:endParaRPr>
          </a:p>
        </p:txBody>
      </p:sp>
      <p:sp>
        <p:nvSpPr>
          <p:cNvPr id="364" name="CustomShape 5"/>
          <p:cNvSpPr/>
          <p:nvPr/>
        </p:nvSpPr>
        <p:spPr>
          <a:xfrm>
            <a:off x="1882440" y="1573560"/>
            <a:ext cx="2210400" cy="1013760"/>
          </a:xfrm>
          <a:prstGeom prst="rightArrow">
            <a:avLst>
              <a:gd name="adj1" fmla="val 50000"/>
              <a:gd name="adj2" fmla="val 50000"/>
            </a:avLst>
          </a:prstGeom>
          <a:solidFill>
            <a:srgbClr val="FF0000"/>
          </a:solidFill>
          <a:ln>
            <a:solidFill>
              <a:srgbClr val="FF000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fr-BE" sz="1800" b="1" strike="noStrike" spc="-1">
                <a:solidFill>
                  <a:srgbClr val="FFFFFF"/>
                </a:solidFill>
                <a:latin typeface="Arial"/>
                <a:ea typeface="MS Gothic"/>
              </a:rPr>
              <a:t>Orientation  problèmes</a:t>
            </a:r>
            <a:endParaRPr lang="fr-BE" sz="1800" b="0" strike="noStrike" spc="-1">
              <a:latin typeface="Arial"/>
            </a:endParaRPr>
          </a:p>
        </p:txBody>
      </p:sp>
      <p:sp>
        <p:nvSpPr>
          <p:cNvPr id="365" name="CustomShape 6"/>
          <p:cNvSpPr/>
          <p:nvPr/>
        </p:nvSpPr>
        <p:spPr>
          <a:xfrm>
            <a:off x="288720" y="3011040"/>
            <a:ext cx="2397600" cy="1156680"/>
          </a:xfrm>
          <a:prstGeom prst="rightArrow">
            <a:avLst>
              <a:gd name="adj1" fmla="val 50000"/>
              <a:gd name="adj2" fmla="val 50000"/>
            </a:avLst>
          </a:prstGeom>
          <a:solidFill>
            <a:srgbClr val="0D751E"/>
          </a:solidFill>
          <a:ln>
            <a:solidFill>
              <a:srgbClr val="0D751E"/>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fr-BE" sz="1800" b="1" strike="noStrike" spc="-1">
                <a:solidFill>
                  <a:srgbClr val="FFFFFF"/>
                </a:solidFill>
                <a:latin typeface="Arial"/>
                <a:ea typeface="MS Gothic"/>
              </a:rPr>
              <a:t>Orientation  </a:t>
            </a:r>
            <a:endParaRPr lang="fr-BE" sz="1800" b="0" strike="noStrike" spc="-1">
              <a:latin typeface="Arial"/>
            </a:endParaRPr>
          </a:p>
          <a:p>
            <a:pPr algn="ctr">
              <a:lnSpc>
                <a:spcPct val="100000"/>
              </a:lnSpc>
            </a:pPr>
            <a:r>
              <a:rPr lang="fr-BE" sz="1800" b="1" strike="noStrike" spc="-1">
                <a:solidFill>
                  <a:srgbClr val="FFFFFF"/>
                </a:solidFill>
                <a:latin typeface="Arial"/>
                <a:ea typeface="MS Gothic"/>
              </a:rPr>
              <a:t>bien-être</a:t>
            </a:r>
            <a:endParaRPr lang="fr-BE" sz="1800" b="0" strike="noStrike" spc="-1">
              <a:latin typeface="Arial"/>
            </a:endParaRPr>
          </a:p>
        </p:txBody>
      </p:sp>
      <p:sp>
        <p:nvSpPr>
          <p:cNvPr id="366" name="CustomShape 7"/>
          <p:cNvSpPr/>
          <p:nvPr/>
        </p:nvSpPr>
        <p:spPr>
          <a:xfrm>
            <a:off x="4448880" y="3244320"/>
            <a:ext cx="244800" cy="3643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fr-BE" sz="1800" b="0" strike="noStrike" spc="-1">
                <a:solidFill>
                  <a:srgbClr val="FFFFFF"/>
                </a:solidFill>
                <a:latin typeface="Arial"/>
                <a:ea typeface="MS Gothic"/>
              </a:rPr>
              <a:t> </a:t>
            </a:r>
            <a:endParaRPr lang="fr-BE" sz="1800" b="0" strike="noStrike"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CustomShape 1"/>
          <p:cNvSpPr/>
          <p:nvPr/>
        </p:nvSpPr>
        <p:spPr>
          <a:xfrm>
            <a:off x="801000" y="191880"/>
            <a:ext cx="7614360" cy="106596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pPr>
            <a:r>
              <a:rPr lang="fr-BE" sz="3200" b="1" strike="noStrike" spc="-1">
                <a:solidFill>
                  <a:srgbClr val="0070C0"/>
                </a:solidFill>
                <a:latin typeface="Calibri"/>
                <a:ea typeface="MS Gothic"/>
              </a:rPr>
              <a:t>La pyramide d’action</a:t>
            </a:r>
            <a:endParaRPr lang="fr-BE" sz="3200" b="0" strike="noStrike" spc="-1">
              <a:latin typeface="Arial"/>
            </a:endParaRPr>
          </a:p>
        </p:txBody>
      </p:sp>
      <p:sp>
        <p:nvSpPr>
          <p:cNvPr id="368" name="CustomShape 2"/>
          <p:cNvSpPr/>
          <p:nvPr/>
        </p:nvSpPr>
        <p:spPr>
          <a:xfrm>
            <a:off x="593640" y="6525360"/>
            <a:ext cx="680400" cy="21528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lnSpc>
                <a:spcPct val="100000"/>
              </a:lnSpc>
            </a:pPr>
            <a:fld id="{FFC1F150-6471-4D46-A088-0B52AF3E0895}" type="slidenum">
              <a:rPr lang="fr-BE" sz="1400" b="0" strike="noStrike" spc="-1">
                <a:solidFill>
                  <a:srgbClr val="FFFFFF"/>
                </a:solidFill>
                <a:latin typeface="Trebuchet MS"/>
                <a:ea typeface="Trebuchet MS"/>
              </a:rPr>
              <a:t>16</a:t>
            </a:fld>
            <a:endParaRPr lang="fr-BE" sz="1400" b="0" strike="noStrike" spc="-1">
              <a:latin typeface="Arial"/>
            </a:endParaRPr>
          </a:p>
        </p:txBody>
      </p:sp>
      <p:sp>
        <p:nvSpPr>
          <p:cNvPr id="369" name="CustomShape 3"/>
          <p:cNvSpPr/>
          <p:nvPr/>
        </p:nvSpPr>
        <p:spPr>
          <a:xfrm>
            <a:off x="4447440" y="3244320"/>
            <a:ext cx="248040" cy="364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BE" sz="1800" b="0" strike="noStrike" spc="-1">
                <a:solidFill>
                  <a:srgbClr val="FFFFFF"/>
                </a:solidFill>
                <a:latin typeface="Arial"/>
                <a:ea typeface="Arial"/>
              </a:rPr>
              <a:t> </a:t>
            </a:r>
            <a:endParaRPr lang="fr-BE" sz="1800" b="0" strike="noStrike" spc="-1">
              <a:latin typeface="Arial"/>
            </a:endParaRPr>
          </a:p>
        </p:txBody>
      </p:sp>
      <p:sp>
        <p:nvSpPr>
          <p:cNvPr id="370" name="CustomShape 4"/>
          <p:cNvSpPr/>
          <p:nvPr/>
        </p:nvSpPr>
        <p:spPr>
          <a:xfrm>
            <a:off x="4447440" y="3244320"/>
            <a:ext cx="248040" cy="364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BE" sz="1800" b="0" strike="noStrike" spc="-1">
                <a:solidFill>
                  <a:srgbClr val="FFFFFF"/>
                </a:solidFill>
                <a:latin typeface="Arial"/>
                <a:ea typeface="Arial"/>
              </a:rPr>
              <a:t> </a:t>
            </a:r>
            <a:endParaRPr lang="fr-BE" sz="1800" b="0" strike="noStrike" spc="-1">
              <a:latin typeface="Arial"/>
            </a:endParaRPr>
          </a:p>
        </p:txBody>
      </p:sp>
      <p:sp>
        <p:nvSpPr>
          <p:cNvPr id="371" name="CustomShape 5"/>
          <p:cNvSpPr/>
          <p:nvPr/>
        </p:nvSpPr>
        <p:spPr>
          <a:xfrm>
            <a:off x="1086481" y="1159200"/>
            <a:ext cx="7463880" cy="4220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457200">
              <a:lnSpc>
                <a:spcPct val="115000"/>
              </a:lnSpc>
            </a:pPr>
            <a:r>
              <a:rPr lang="fr-BE" sz="2200" b="1" strike="noStrike" spc="-1" dirty="0">
                <a:solidFill>
                  <a:srgbClr val="000000"/>
                </a:solidFill>
                <a:latin typeface="Calibri"/>
                <a:ea typeface="Calibri"/>
              </a:rPr>
              <a:t>Plus on mise sur la prévention fondamentale et la prévention générale : </a:t>
            </a:r>
            <a:endParaRPr lang="fr-BE" sz="2200" b="0" strike="noStrike" spc="-1" dirty="0">
              <a:latin typeface="Arial"/>
            </a:endParaRPr>
          </a:p>
          <a:p>
            <a:pPr marL="457200">
              <a:lnSpc>
                <a:spcPct val="115000"/>
              </a:lnSpc>
            </a:pPr>
            <a:endParaRPr lang="fr-BE" sz="2200" b="0" strike="noStrike" spc="-1" dirty="0">
              <a:latin typeface="Arial"/>
            </a:endParaRPr>
          </a:p>
          <a:p>
            <a:pPr marL="546120">
              <a:lnSpc>
                <a:spcPct val="115000"/>
              </a:lnSpc>
            </a:pPr>
            <a:r>
              <a:rPr lang="fr-BE" sz="2200" b="1" strike="noStrike" spc="-1" dirty="0">
                <a:solidFill>
                  <a:srgbClr val="000000"/>
                </a:solidFill>
                <a:latin typeface="Calibri"/>
                <a:ea typeface="Calibri"/>
              </a:rPr>
              <a:t>   - Moins </a:t>
            </a:r>
            <a:r>
              <a:rPr lang="fr-BE" sz="2200" b="0" strike="noStrike" spc="-1" dirty="0">
                <a:solidFill>
                  <a:srgbClr val="000000"/>
                </a:solidFill>
                <a:latin typeface="Calibri"/>
                <a:ea typeface="Calibri"/>
              </a:rPr>
              <a:t>il faudra faire de </a:t>
            </a:r>
            <a:r>
              <a:rPr lang="fr-BE" sz="2200" b="0" strike="noStrike" spc="-1" dirty="0" err="1">
                <a:solidFill>
                  <a:srgbClr val="000000"/>
                </a:solidFill>
                <a:latin typeface="Calibri"/>
                <a:ea typeface="Calibri"/>
              </a:rPr>
              <a:t>prevention</a:t>
            </a:r>
            <a:r>
              <a:rPr lang="fr-BE" sz="2200" b="0" strike="noStrike" spc="-1" dirty="0">
                <a:solidFill>
                  <a:srgbClr val="000000"/>
                </a:solidFill>
                <a:latin typeface="Calibri"/>
                <a:ea typeface="Calibri"/>
              </a:rPr>
              <a:t> spécifique et de  	mesures curatives  </a:t>
            </a:r>
            <a:endParaRPr lang="fr-BE" sz="2200" b="0" strike="noStrike" spc="-1" dirty="0">
              <a:latin typeface="Arial"/>
            </a:endParaRPr>
          </a:p>
          <a:p>
            <a:pPr marL="546120">
              <a:lnSpc>
                <a:spcPct val="115000"/>
              </a:lnSpc>
            </a:pPr>
            <a:endParaRPr lang="fr-BE" sz="2200" b="0" strike="noStrike" spc="-1" dirty="0">
              <a:latin typeface="Arial"/>
            </a:endParaRPr>
          </a:p>
          <a:p>
            <a:pPr marL="546120">
              <a:lnSpc>
                <a:spcPct val="115000"/>
              </a:lnSpc>
            </a:pPr>
            <a:r>
              <a:rPr lang="fr-BE" sz="2200" b="0" strike="noStrike" spc="-1" dirty="0">
                <a:solidFill>
                  <a:srgbClr val="000000"/>
                </a:solidFill>
                <a:latin typeface="Calibri"/>
                <a:ea typeface="Calibri"/>
              </a:rPr>
              <a:t>  </a:t>
            </a:r>
            <a:r>
              <a:rPr lang="fr-BE" sz="2200" b="1" strike="noStrike" spc="-1" dirty="0">
                <a:solidFill>
                  <a:srgbClr val="000000"/>
                </a:solidFill>
                <a:latin typeface="Calibri"/>
                <a:ea typeface="Calibri"/>
              </a:rPr>
              <a:t>- Plus </a:t>
            </a:r>
            <a:r>
              <a:rPr lang="fr-BE" sz="2200" b="0" strike="noStrike" spc="-1" dirty="0">
                <a:solidFill>
                  <a:srgbClr val="000000"/>
                </a:solidFill>
                <a:latin typeface="Calibri"/>
                <a:ea typeface="Calibri"/>
              </a:rPr>
              <a:t>la prévention spécifique et les mesures curatives 	seront efficaces </a:t>
            </a:r>
            <a:endParaRPr lang="fr-BE" sz="2200" b="0" strike="noStrike" spc="-1" dirty="0">
              <a:latin typeface="Arial"/>
            </a:endParaRPr>
          </a:p>
          <a:p>
            <a:pPr marL="457200">
              <a:lnSpc>
                <a:spcPct val="115000"/>
              </a:lnSpc>
            </a:pPr>
            <a:endParaRPr lang="fr-BE" sz="2200" b="0" strike="noStrike" spc="-1" dirty="0">
              <a:latin typeface="Arial"/>
            </a:endParaRPr>
          </a:p>
        </p:txBody>
      </p:sp>
      <p:pic>
        <p:nvPicPr>
          <p:cNvPr id="372" name="Google Shape;545;p17"/>
          <p:cNvPicPr/>
          <p:nvPr/>
        </p:nvPicPr>
        <p:blipFill>
          <a:blip r:embed="rId2"/>
          <a:stretch/>
        </p:blipFill>
        <p:spPr>
          <a:xfrm rot="258600">
            <a:off x="4695070" y="4168260"/>
            <a:ext cx="2944080" cy="2423160"/>
          </a:xfrm>
          <a:prstGeom prst="rect">
            <a:avLst/>
          </a:prstGeom>
          <a:ln>
            <a:noFill/>
          </a:ln>
        </p:spPr>
      </p:pic>
      <p:sp>
        <p:nvSpPr>
          <p:cNvPr id="373" name="CustomShape 6"/>
          <p:cNvSpPr/>
          <p:nvPr/>
        </p:nvSpPr>
        <p:spPr>
          <a:xfrm>
            <a:off x="948899" y="1830600"/>
            <a:ext cx="532800" cy="840960"/>
          </a:xfrm>
          <a:prstGeom prst="curvedRightArrow">
            <a:avLst>
              <a:gd name="adj1" fmla="val 14281"/>
              <a:gd name="adj2" fmla="val 50000"/>
              <a:gd name="adj3" fmla="val 25000"/>
            </a:avLst>
          </a:prstGeom>
          <a:solidFill>
            <a:schemeClr val="accent5"/>
          </a:solidFill>
          <a:ln w="19080">
            <a:solidFill>
              <a:schemeClr val="lt1"/>
            </a:solidFill>
            <a:miter/>
          </a:ln>
        </p:spPr>
        <p:style>
          <a:lnRef idx="0">
            <a:scrgbClr r="0" g="0" b="0"/>
          </a:lnRef>
          <a:fillRef idx="0">
            <a:scrgbClr r="0" g="0" b="0"/>
          </a:fillRef>
          <a:effectRef idx="0">
            <a:scrgbClr r="0" g="0" b="0"/>
          </a:effectRef>
          <a:fontRef idx="minor"/>
        </p:style>
      </p:sp>
      <p:sp>
        <p:nvSpPr>
          <p:cNvPr id="374" name="CustomShape 7"/>
          <p:cNvSpPr/>
          <p:nvPr/>
        </p:nvSpPr>
        <p:spPr>
          <a:xfrm>
            <a:off x="347807" y="1577160"/>
            <a:ext cx="1116720" cy="2260080"/>
          </a:xfrm>
          <a:prstGeom prst="curvedRightArrow">
            <a:avLst>
              <a:gd name="adj1" fmla="val 11751"/>
              <a:gd name="adj2" fmla="val 50000"/>
              <a:gd name="adj3" fmla="val 18450"/>
            </a:avLst>
          </a:prstGeom>
          <a:solidFill>
            <a:schemeClr val="accent5"/>
          </a:solidFill>
          <a:ln w="19080">
            <a:solidFill>
              <a:schemeClr val="lt1"/>
            </a:solidFill>
            <a:miter/>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7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CustomShape 1"/>
          <p:cNvSpPr/>
          <p:nvPr/>
        </p:nvSpPr>
        <p:spPr>
          <a:xfrm>
            <a:off x="8458200" y="6400800"/>
            <a:ext cx="685080" cy="38016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oAutofit/>
          </a:bodyPr>
          <a:lstStyle/>
          <a:p>
            <a:pPr algn="r">
              <a:lnSpc>
                <a:spcPct val="100000"/>
              </a:lnSpc>
            </a:pPr>
            <a:fld id="{E4080B94-0F93-49E5-A2D7-B3A8AD21D10B}" type="slidenum">
              <a:rPr lang="fr-BE" sz="1400" b="1" strike="noStrike" spc="-1">
                <a:solidFill>
                  <a:srgbClr val="FFFFFF"/>
                </a:solidFill>
                <a:latin typeface="Tahoma"/>
                <a:ea typeface="Microsoft YaHei"/>
              </a:rPr>
              <a:t>17</a:t>
            </a:fld>
            <a:endParaRPr lang="fr-BE" sz="1400" b="0" strike="noStrike" spc="-1">
              <a:latin typeface="Arial"/>
            </a:endParaRPr>
          </a:p>
        </p:txBody>
      </p:sp>
      <p:pic>
        <p:nvPicPr>
          <p:cNvPr id="376" name="Image 6"/>
          <p:cNvPicPr/>
          <p:nvPr/>
        </p:nvPicPr>
        <p:blipFill>
          <a:blip r:embed="rId3"/>
          <a:stretch/>
        </p:blipFill>
        <p:spPr>
          <a:xfrm>
            <a:off x="0" y="6487200"/>
            <a:ext cx="373320" cy="370080"/>
          </a:xfrm>
          <a:prstGeom prst="rect">
            <a:avLst/>
          </a:prstGeom>
          <a:ln>
            <a:noFill/>
          </a:ln>
        </p:spPr>
      </p:pic>
      <p:sp>
        <p:nvSpPr>
          <p:cNvPr id="377" name="CustomShape 2"/>
          <p:cNvSpPr/>
          <p:nvPr/>
        </p:nvSpPr>
        <p:spPr>
          <a:xfrm>
            <a:off x="-90000" y="151920"/>
            <a:ext cx="8939880" cy="671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80000"/>
              </a:lnSpc>
            </a:pPr>
            <a:r>
              <a:rPr lang="fr-BE" sz="3200" b="1" strike="noStrike" spc="-1">
                <a:solidFill>
                  <a:srgbClr val="0070C0"/>
                </a:solidFill>
                <a:latin typeface="Calibri"/>
                <a:ea typeface="Arial"/>
              </a:rPr>
              <a:t>II. </a:t>
            </a:r>
            <a:r>
              <a:rPr lang="fr-BE" sz="2800" b="1" strike="noStrike" spc="-1">
                <a:solidFill>
                  <a:srgbClr val="0070C0"/>
                </a:solidFill>
                <a:latin typeface="Calibri"/>
                <a:ea typeface="Arial"/>
              </a:rPr>
              <a:t>Comment s’organise notre école </a:t>
            </a:r>
            <a:endParaRPr lang="fr-BE" sz="2800" b="0" strike="noStrike" spc="-1">
              <a:latin typeface="Arial"/>
            </a:endParaRPr>
          </a:p>
          <a:p>
            <a:pPr algn="ctr">
              <a:lnSpc>
                <a:spcPct val="80000"/>
              </a:lnSpc>
            </a:pPr>
            <a:r>
              <a:rPr lang="fr-BE" sz="2800" b="1" strike="noStrike" spc="-1">
                <a:solidFill>
                  <a:srgbClr val="0070C0"/>
                </a:solidFill>
                <a:latin typeface="Calibri"/>
                <a:ea typeface="Arial"/>
              </a:rPr>
              <a:t>pour lutter contre le harcèlement ? </a:t>
            </a:r>
            <a:endParaRPr lang="fr-BE" sz="2800" b="0" strike="noStrike" spc="-1">
              <a:latin typeface="Arial"/>
            </a:endParaRPr>
          </a:p>
          <a:p>
            <a:pPr algn="ctr">
              <a:lnSpc>
                <a:spcPct val="80000"/>
              </a:lnSpc>
            </a:pPr>
            <a:endParaRPr lang="fr-BE" sz="2800" b="0" strike="noStrike" spc="-1">
              <a:latin typeface="Arial"/>
            </a:endParaRPr>
          </a:p>
        </p:txBody>
      </p:sp>
      <p:pic>
        <p:nvPicPr>
          <p:cNvPr id="378" name="Image 12"/>
          <p:cNvPicPr/>
          <p:nvPr/>
        </p:nvPicPr>
        <p:blipFill>
          <a:blip r:embed="rId4"/>
          <a:stretch/>
        </p:blipFill>
        <p:spPr>
          <a:xfrm>
            <a:off x="2708280" y="1804680"/>
            <a:ext cx="1523160" cy="1531080"/>
          </a:xfrm>
          <a:prstGeom prst="rect">
            <a:avLst/>
          </a:prstGeom>
          <a:ln>
            <a:noFill/>
          </a:ln>
        </p:spPr>
      </p:pic>
      <p:pic>
        <p:nvPicPr>
          <p:cNvPr id="379" name="Google Shape;618;p35"/>
          <p:cNvPicPr/>
          <p:nvPr/>
        </p:nvPicPr>
        <p:blipFill>
          <a:blip r:embed="rId5"/>
          <a:srcRect r="68292"/>
          <a:stretch/>
        </p:blipFill>
        <p:spPr>
          <a:xfrm>
            <a:off x="4791600" y="1681200"/>
            <a:ext cx="1679040" cy="1598400"/>
          </a:xfrm>
          <a:prstGeom prst="rect">
            <a:avLst/>
          </a:prstGeom>
          <a:ln>
            <a:noFill/>
          </a:ln>
        </p:spPr>
      </p:pic>
      <p:pic>
        <p:nvPicPr>
          <p:cNvPr id="380" name="Image 14"/>
          <p:cNvPicPr/>
          <p:nvPr/>
        </p:nvPicPr>
        <p:blipFill>
          <a:blip r:embed="rId6"/>
          <a:srcRect l="20221"/>
          <a:stretch/>
        </p:blipFill>
        <p:spPr>
          <a:xfrm>
            <a:off x="198720" y="1345680"/>
            <a:ext cx="1437480" cy="837360"/>
          </a:xfrm>
          <a:prstGeom prst="rect">
            <a:avLst/>
          </a:prstGeom>
          <a:ln>
            <a:noFill/>
          </a:ln>
        </p:spPr>
      </p:pic>
      <p:sp>
        <p:nvSpPr>
          <p:cNvPr id="381" name="CustomShape 3"/>
          <p:cNvSpPr/>
          <p:nvPr/>
        </p:nvSpPr>
        <p:spPr>
          <a:xfrm>
            <a:off x="119160" y="2264760"/>
            <a:ext cx="1604880" cy="576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BE" sz="1600" b="0" strike="noStrike" spc="-1">
                <a:solidFill>
                  <a:srgbClr val="000000"/>
                </a:solidFill>
                <a:latin typeface="Calibri"/>
                <a:ea typeface="MS Gothic"/>
              </a:rPr>
              <a:t>Université de Turku (Finlande)</a:t>
            </a:r>
            <a:endParaRPr lang="fr-BE" sz="1600" b="0" strike="noStrike" spc="-1">
              <a:latin typeface="Arial"/>
            </a:endParaRPr>
          </a:p>
        </p:txBody>
      </p:sp>
      <p:sp>
        <p:nvSpPr>
          <p:cNvPr id="382" name="CustomShape 4"/>
          <p:cNvSpPr/>
          <p:nvPr/>
        </p:nvSpPr>
        <p:spPr>
          <a:xfrm>
            <a:off x="-599040" y="3024000"/>
            <a:ext cx="2873880" cy="333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BE" sz="1600" b="0" strike="noStrike" spc="-1">
                <a:solidFill>
                  <a:srgbClr val="000000"/>
                </a:solidFill>
                <a:latin typeface="Calibri"/>
                <a:ea typeface="MS Gothic"/>
              </a:rPr>
              <a:t>90 % des écoles </a:t>
            </a:r>
            <a:endParaRPr lang="fr-BE" sz="1600" b="0" strike="noStrike" spc="-1">
              <a:latin typeface="Arial"/>
            </a:endParaRPr>
          </a:p>
        </p:txBody>
      </p:sp>
      <p:sp>
        <p:nvSpPr>
          <p:cNvPr id="383" name="CustomShape 5"/>
          <p:cNvSpPr/>
          <p:nvPr/>
        </p:nvSpPr>
        <p:spPr>
          <a:xfrm>
            <a:off x="-73440" y="4078080"/>
            <a:ext cx="1136520" cy="820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BE" sz="1600" b="0" strike="noStrike" spc="-1">
                <a:solidFill>
                  <a:srgbClr val="000000"/>
                </a:solidFill>
                <a:latin typeface="Calibri"/>
                <a:ea typeface="MS Gothic"/>
              </a:rPr>
              <a:t>Adapté dans 20 pays</a:t>
            </a:r>
            <a:endParaRPr lang="fr-BE" sz="1600" b="0" strike="noStrike" spc="-1">
              <a:latin typeface="Arial"/>
            </a:endParaRPr>
          </a:p>
        </p:txBody>
      </p:sp>
      <p:sp>
        <p:nvSpPr>
          <p:cNvPr id="384" name="CustomShape 6"/>
          <p:cNvSpPr/>
          <p:nvPr/>
        </p:nvSpPr>
        <p:spPr>
          <a:xfrm>
            <a:off x="-90000" y="3544200"/>
            <a:ext cx="2274120" cy="333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BE" sz="1600" b="0" i="1" strike="noStrike" spc="-1">
                <a:solidFill>
                  <a:srgbClr val="000000"/>
                </a:solidFill>
                <a:latin typeface="Calibri"/>
                <a:ea typeface="MS Gothic"/>
              </a:rPr>
              <a:t>Validé scientifiquement</a:t>
            </a:r>
            <a:endParaRPr lang="fr-BE" sz="1600" b="0" strike="noStrike" spc="-1">
              <a:latin typeface="Arial"/>
            </a:endParaRPr>
          </a:p>
        </p:txBody>
      </p:sp>
      <p:sp>
        <p:nvSpPr>
          <p:cNvPr id="385" name="CustomShape 7"/>
          <p:cNvSpPr/>
          <p:nvPr/>
        </p:nvSpPr>
        <p:spPr>
          <a:xfrm>
            <a:off x="216720" y="4504320"/>
            <a:ext cx="8762400" cy="671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80000"/>
              </a:lnSpc>
            </a:pPr>
            <a:r>
              <a:rPr lang="fr-BE" sz="4000" b="1" strike="noStrike" spc="-1">
                <a:solidFill>
                  <a:srgbClr val="002060"/>
                </a:solidFill>
                <a:latin typeface="Calibri"/>
                <a:ea typeface="Arial"/>
              </a:rPr>
              <a:t>Programme KiVa</a:t>
            </a:r>
            <a:endParaRPr lang="fr-BE" sz="4000" b="0" strike="noStrike" spc="-1">
              <a:latin typeface="Arial"/>
            </a:endParaRPr>
          </a:p>
          <a:p>
            <a:pPr algn="ctr">
              <a:lnSpc>
                <a:spcPct val="80000"/>
              </a:lnSpc>
            </a:pPr>
            <a:r>
              <a:rPr lang="fr-BE" sz="4000" b="1" strike="noStrike" spc="-1">
                <a:solidFill>
                  <a:srgbClr val="002060"/>
                </a:solidFill>
                <a:latin typeface="Calibri"/>
                <a:ea typeface="Arial"/>
              </a:rPr>
              <a:t>adapté par l’Université de Paix</a:t>
            </a:r>
            <a:endParaRPr lang="fr-BE" sz="4000" b="0" strike="noStrike" spc="-1">
              <a:latin typeface="Arial"/>
            </a:endParaRPr>
          </a:p>
          <a:p>
            <a:pPr algn="ctr">
              <a:lnSpc>
                <a:spcPct val="80000"/>
              </a:lnSpc>
            </a:pPr>
            <a:r>
              <a:rPr lang="fr-BE" sz="4000" b="1" strike="noStrike" spc="-1">
                <a:solidFill>
                  <a:srgbClr val="002060"/>
                </a:solidFill>
                <a:latin typeface="Calibri"/>
                <a:ea typeface="Arial"/>
              </a:rPr>
              <a:t>pour les écoles primaires de la FWB</a:t>
            </a:r>
            <a:endParaRPr lang="fr-BE" sz="4000" b="0" strike="noStrike" spc="-1">
              <a:latin typeface="Arial"/>
            </a:endParaRPr>
          </a:p>
          <a:p>
            <a:pPr algn="ctr">
              <a:lnSpc>
                <a:spcPct val="80000"/>
              </a:lnSpc>
            </a:pPr>
            <a:r>
              <a:rPr lang="fr-BE" sz="4000" b="1" strike="noStrike" spc="-1">
                <a:solidFill>
                  <a:srgbClr val="002060"/>
                </a:solidFill>
                <a:latin typeface="Calibri"/>
                <a:ea typeface="Arial"/>
              </a:rPr>
              <a:t>  </a:t>
            </a:r>
            <a:endParaRPr lang="fr-BE" sz="4000" b="0" strike="noStrike" spc="-1">
              <a:latin typeface="Arial"/>
            </a:endParaRPr>
          </a:p>
          <a:p>
            <a:pPr algn="ctr">
              <a:lnSpc>
                <a:spcPct val="80000"/>
              </a:lnSpc>
            </a:pPr>
            <a:r>
              <a:rPr lang="fr-BE" sz="3400" b="0" strike="noStrike" spc="-1">
                <a:solidFill>
                  <a:srgbClr val="006699"/>
                </a:solidFill>
                <a:latin typeface="Calibri"/>
                <a:ea typeface="Arial"/>
              </a:rPr>
              <a:t> </a:t>
            </a:r>
            <a:endParaRPr lang="fr-BE" sz="3400" b="0" strike="noStrike" spc="-1">
              <a:latin typeface="Arial"/>
            </a:endParaRPr>
          </a:p>
        </p:txBody>
      </p:sp>
      <p:sp>
        <p:nvSpPr>
          <p:cNvPr id="386" name="CustomShape 8"/>
          <p:cNvSpPr/>
          <p:nvPr/>
        </p:nvSpPr>
        <p:spPr>
          <a:xfrm>
            <a:off x="4514760" y="3161520"/>
            <a:ext cx="421560" cy="1071720"/>
          </a:xfrm>
          <a:prstGeom prst="downArrow">
            <a:avLst>
              <a:gd name="adj1" fmla="val 50000"/>
              <a:gd name="adj2" fmla="val 50000"/>
            </a:avLst>
          </a:prstGeom>
          <a:solidFill>
            <a:srgbClr val="002060"/>
          </a:solidFill>
          <a:ln w="9360">
            <a:solidFill>
              <a:schemeClr val="tx1"/>
            </a:solidFill>
            <a:round/>
          </a:ln>
        </p:spPr>
        <p:style>
          <a:lnRef idx="0">
            <a:scrgbClr r="0" g="0" b="0"/>
          </a:lnRef>
          <a:fillRef idx="0">
            <a:scrgbClr r="0" g="0" b="0"/>
          </a:fillRef>
          <a:effectRef idx="0">
            <a:scrgbClr r="0" g="0" b="0"/>
          </a:effectRef>
          <a:fontRef idx="minor"/>
        </p:style>
      </p:sp>
      <p:sp>
        <p:nvSpPr>
          <p:cNvPr id="387" name="CustomShape 9"/>
          <p:cNvSpPr/>
          <p:nvPr/>
        </p:nvSpPr>
        <p:spPr>
          <a:xfrm>
            <a:off x="2184840" y="3713400"/>
            <a:ext cx="360" cy="360"/>
          </a:xfrm>
          <a:custGeom>
            <a:avLst/>
            <a:gdLst/>
            <a:ahLst/>
            <a:cxnLst/>
            <a:rect l="l" t="t" r="r" b="b"/>
            <a:pathLst>
              <a:path w="21600" h="21600">
                <a:moveTo>
                  <a:pt x="0" y="0"/>
                </a:moveTo>
                <a:lnTo>
                  <a:pt x="21600" y="21600"/>
                </a:lnTo>
              </a:path>
            </a:pathLst>
          </a:custGeom>
          <a:noFill/>
          <a:ln>
            <a:round/>
            <a:tailEnd type="triangle" w="med" len="med"/>
          </a:ln>
        </p:spPr>
        <p:style>
          <a:lnRef idx="1">
            <a:schemeClr val="dk1"/>
          </a:lnRef>
          <a:fillRef idx="0">
            <a:schemeClr val="dk1"/>
          </a:fillRef>
          <a:effectRef idx="0">
            <a:schemeClr val="dk1"/>
          </a:effectRef>
          <a:fontRef idx="minor"/>
        </p:style>
      </p:sp>
      <p:pic>
        <p:nvPicPr>
          <p:cNvPr id="388" name="Picture 5"/>
          <p:cNvPicPr/>
          <p:nvPr/>
        </p:nvPicPr>
        <p:blipFill>
          <a:blip r:embed="rId7"/>
          <a:stretch/>
        </p:blipFill>
        <p:spPr>
          <a:xfrm>
            <a:off x="7977240" y="3313800"/>
            <a:ext cx="1001880" cy="1071720"/>
          </a:xfrm>
          <a:prstGeom prst="rect">
            <a:avLst/>
          </a:prstGeom>
          <a:ln>
            <a:noFill/>
          </a:ln>
        </p:spPr>
      </p:pic>
      <p:pic>
        <p:nvPicPr>
          <p:cNvPr id="389" name="Picture 7"/>
          <p:cNvPicPr/>
          <p:nvPr/>
        </p:nvPicPr>
        <p:blipFill>
          <a:blip r:embed="rId8"/>
          <a:stretch/>
        </p:blipFill>
        <p:spPr>
          <a:xfrm>
            <a:off x="6988320" y="2784960"/>
            <a:ext cx="2038680" cy="313200"/>
          </a:xfrm>
          <a:prstGeom prst="rect">
            <a:avLst/>
          </a:prstGeom>
          <a:ln>
            <a:noFill/>
          </a:ln>
        </p:spPr>
      </p:pic>
      <p:sp>
        <p:nvSpPr>
          <p:cNvPr id="390" name="CustomShape 10"/>
          <p:cNvSpPr/>
          <p:nvPr/>
        </p:nvSpPr>
        <p:spPr>
          <a:xfrm rot="390600">
            <a:off x="7437600" y="1239840"/>
            <a:ext cx="1139040" cy="528120"/>
          </a:xfrm>
          <a:prstGeom prst="roundRect">
            <a:avLst>
              <a:gd name="adj" fmla="val 16667"/>
            </a:avLst>
          </a:prstGeom>
          <a:solidFill>
            <a:srgbClr val="99B1FF"/>
          </a:solidFill>
          <a:ln>
            <a:solidFill>
              <a:schemeClr val="accent2">
                <a:lumMod val="60000"/>
                <a:lumOff val="40000"/>
              </a:schemeClr>
            </a:solidFill>
          </a:ln>
          <a:effectLst>
            <a:outerShdw blurRad="57150" dist="19080" dir="5400000" algn="ctr" rotWithShape="0">
              <a:srgbClr val="000000">
                <a:alpha val="63000"/>
              </a:srgbClr>
            </a:outerShdw>
          </a:effectLst>
          <a:scene3d>
            <a:camera prst="isometricOffAxis1Right"/>
            <a:lightRig rig="threePt" dir="t"/>
          </a:scene3d>
        </p:spPr>
        <p:style>
          <a:lnRef idx="0">
            <a:schemeClr val="accent2"/>
          </a:lnRef>
          <a:fillRef idx="3">
            <a:schemeClr val="accent2"/>
          </a:fillRef>
          <a:effectRef idx="3">
            <a:schemeClr val="accent2"/>
          </a:effectRef>
          <a:fontRef idx="minor"/>
        </p:style>
        <p:txBody>
          <a:bodyPr lIns="90000" tIns="45000" rIns="90000" bIns="45000">
            <a:noAutofit/>
          </a:bodyPr>
          <a:lstStyle/>
          <a:p>
            <a:pPr>
              <a:lnSpc>
                <a:spcPct val="100000"/>
              </a:lnSpc>
            </a:pPr>
            <a:r>
              <a:rPr lang="fr-BE" sz="1400" b="0" strike="noStrike" spc="-1">
                <a:solidFill>
                  <a:srgbClr val="FFFFFF"/>
                </a:solidFill>
                <a:latin typeface="Arial"/>
                <a:ea typeface="MS Gothic"/>
              </a:rPr>
              <a:t>Graines de médiateurs </a:t>
            </a:r>
            <a:endParaRPr lang="fr-BE" sz="1400" b="0" strike="noStrike" spc="-1">
              <a:latin typeface="Arial"/>
            </a:endParaRPr>
          </a:p>
        </p:txBody>
      </p:sp>
      <p:sp>
        <p:nvSpPr>
          <p:cNvPr id="391" name="CustomShape 11"/>
          <p:cNvSpPr/>
          <p:nvPr/>
        </p:nvSpPr>
        <p:spPr>
          <a:xfrm rot="526800">
            <a:off x="8231040" y="1731600"/>
            <a:ext cx="890640" cy="549720"/>
          </a:xfrm>
          <a:prstGeom prst="roundRect">
            <a:avLst>
              <a:gd name="adj" fmla="val 16667"/>
            </a:avLst>
          </a:prstGeom>
          <a:solidFill>
            <a:srgbClr val="FFC000"/>
          </a:solidFill>
          <a:ln>
            <a:solidFill>
              <a:schemeClr val="accent2">
                <a:lumMod val="60000"/>
                <a:lumOff val="40000"/>
              </a:schemeClr>
            </a:solidFill>
          </a:ln>
          <a:effectLst>
            <a:outerShdw blurRad="57150" dist="19080" dir="5400000" algn="ctr" rotWithShape="0">
              <a:srgbClr val="000000">
                <a:alpha val="63000"/>
              </a:srgbClr>
            </a:outerShdw>
          </a:effectLst>
          <a:scene3d>
            <a:camera prst="perspectiveFront"/>
            <a:lightRig rig="threePt" dir="t"/>
          </a:scene3d>
        </p:spPr>
        <p:style>
          <a:lnRef idx="0">
            <a:schemeClr val="accent2"/>
          </a:lnRef>
          <a:fillRef idx="3">
            <a:schemeClr val="accent2"/>
          </a:fillRef>
          <a:effectRef idx="3">
            <a:schemeClr val="accent2"/>
          </a:effectRef>
          <a:fontRef idx="minor"/>
        </p:style>
        <p:txBody>
          <a:bodyPr lIns="90000" tIns="45000" rIns="90000" bIns="45000">
            <a:noAutofit/>
          </a:bodyPr>
          <a:lstStyle/>
          <a:p>
            <a:pPr>
              <a:lnSpc>
                <a:spcPct val="100000"/>
              </a:lnSpc>
            </a:pPr>
            <a:r>
              <a:rPr lang="fr-BE" sz="1400" b="0" strike="noStrike" spc="-1">
                <a:solidFill>
                  <a:srgbClr val="000000"/>
                </a:solidFill>
                <a:latin typeface="Bahnschrift Light Condensed"/>
                <a:ea typeface="MS Gothic"/>
              </a:rPr>
              <a:t>  </a:t>
            </a:r>
            <a:r>
              <a:rPr lang="fr-BE" sz="1500" b="0" strike="noStrike" spc="-1">
                <a:solidFill>
                  <a:srgbClr val="000000"/>
                </a:solidFill>
                <a:latin typeface="Bahnschrift Light Condensed"/>
                <a:ea typeface="MS Gothic"/>
              </a:rPr>
              <a:t> # Better Together</a:t>
            </a:r>
            <a:endParaRPr lang="fr-BE" sz="1500" b="0" strike="noStrike" spc="-1">
              <a:latin typeface="Arial"/>
            </a:endParaRPr>
          </a:p>
        </p:txBody>
      </p:sp>
      <p:sp>
        <p:nvSpPr>
          <p:cNvPr id="392" name="CustomShape 12"/>
          <p:cNvSpPr/>
          <p:nvPr/>
        </p:nvSpPr>
        <p:spPr>
          <a:xfrm rot="21164400">
            <a:off x="6806520" y="1870560"/>
            <a:ext cx="1531440" cy="448920"/>
          </a:xfrm>
          <a:prstGeom prst="roundRect">
            <a:avLst>
              <a:gd name="adj" fmla="val 16667"/>
            </a:avLst>
          </a:prstGeom>
          <a:solidFill>
            <a:srgbClr val="F29400"/>
          </a:solidFill>
          <a:ln>
            <a:solidFill>
              <a:schemeClr val="accent2">
                <a:lumMod val="60000"/>
                <a:lumOff val="40000"/>
              </a:schemeClr>
            </a:solidFill>
          </a:ln>
          <a:effectLst>
            <a:outerShdw blurRad="57150" dist="19080" dir="5400000" algn="ctr" rotWithShape="0">
              <a:srgbClr val="000000">
                <a:alpha val="63000"/>
              </a:srgbClr>
            </a:outerShdw>
          </a:effectLst>
          <a:scene3d>
            <a:camera prst="isometricOffAxis1Right"/>
            <a:lightRig rig="threePt" dir="t"/>
          </a:scene3d>
        </p:spPr>
        <p:style>
          <a:lnRef idx="0">
            <a:schemeClr val="accent2"/>
          </a:lnRef>
          <a:fillRef idx="3">
            <a:schemeClr val="accent2"/>
          </a:fillRef>
          <a:effectRef idx="3">
            <a:schemeClr val="accent2"/>
          </a:effectRef>
          <a:fontRef idx="minor"/>
        </p:style>
        <p:txBody>
          <a:bodyPr lIns="90000" tIns="45000" rIns="90000" bIns="45000">
            <a:noAutofit/>
          </a:bodyPr>
          <a:lstStyle/>
          <a:p>
            <a:pPr>
              <a:lnSpc>
                <a:spcPct val="100000"/>
              </a:lnSpc>
            </a:pPr>
            <a:r>
              <a:rPr lang="fr-BE" sz="1400" b="0" strike="noStrike" spc="-1">
                <a:solidFill>
                  <a:srgbClr val="FFFFFF"/>
                </a:solidFill>
                <a:latin typeface="Arial"/>
                <a:ea typeface="MS Gothic"/>
              </a:rPr>
              <a:t>Objectif groupe </a:t>
            </a:r>
            <a:endParaRPr lang="fr-BE" sz="1400" b="0" strike="noStrike"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8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8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8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38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37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39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fill="hold" nodeType="clickEffect">
                                  <p:stCondLst>
                                    <p:cond delay="0"/>
                                  </p:stCondLst>
                                  <p:childTnLst>
                                    <p:set>
                                      <p:cBhvr>
                                        <p:cTn id="38" dur="1" fill="hold">
                                          <p:stCondLst>
                                            <p:cond delay="0"/>
                                          </p:stCondLst>
                                        </p:cTn>
                                        <p:tgtEl>
                                          <p:spTgt spid="39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fill="hold" nodeType="clickEffect">
                                  <p:stCondLst>
                                    <p:cond delay="0"/>
                                  </p:stCondLst>
                                  <p:childTnLst>
                                    <p:set>
                                      <p:cBhvr>
                                        <p:cTn id="42" dur="1" fill="hold">
                                          <p:stCondLst>
                                            <p:cond delay="0"/>
                                          </p:stCondLst>
                                        </p:cTn>
                                        <p:tgtEl>
                                          <p:spTgt spid="39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fill="hold" nodeType="clickEffect">
                                  <p:stCondLst>
                                    <p:cond delay="0"/>
                                  </p:stCondLst>
                                  <p:childTnLst>
                                    <p:set>
                                      <p:cBhvr>
                                        <p:cTn id="46" dur="1" fill="hold">
                                          <p:stCondLst>
                                            <p:cond delay="0"/>
                                          </p:stCondLst>
                                        </p:cTn>
                                        <p:tgtEl>
                                          <p:spTgt spid="38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fill="hold" nodeType="clickEffect">
                                  <p:stCondLst>
                                    <p:cond delay="0"/>
                                  </p:stCondLst>
                                  <p:childTnLst>
                                    <p:set>
                                      <p:cBhvr>
                                        <p:cTn id="50" dur="1" fill="hold">
                                          <p:stCondLst>
                                            <p:cond delay="0"/>
                                          </p:stCondLst>
                                        </p:cTn>
                                        <p:tgtEl>
                                          <p:spTgt spid="38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fill="hold" nodeType="clickEffect">
                                  <p:stCondLst>
                                    <p:cond delay="0"/>
                                  </p:stCondLst>
                                  <p:childTnLst>
                                    <p:set>
                                      <p:cBhvr>
                                        <p:cTn id="54" dur="1" fill="hold">
                                          <p:stCondLst>
                                            <p:cond delay="0"/>
                                          </p:stCondLst>
                                        </p:cTn>
                                        <p:tgtEl>
                                          <p:spTgt spid="38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fill="hold" nodeType="clickEffect">
                                  <p:stCondLst>
                                    <p:cond delay="0"/>
                                  </p:stCondLst>
                                  <p:childTnLst>
                                    <p:set>
                                      <p:cBhvr>
                                        <p:cTn id="58" dur="1" fill="hold">
                                          <p:stCondLst>
                                            <p:cond delay="0"/>
                                          </p:stCondLst>
                                        </p:cTn>
                                        <p:tgtEl>
                                          <p:spTgt spid="3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CustomShape 1"/>
          <p:cNvSpPr/>
          <p:nvPr/>
        </p:nvSpPr>
        <p:spPr>
          <a:xfrm>
            <a:off x="7486560" y="5657760"/>
            <a:ext cx="513720" cy="285120"/>
          </a:xfrm>
          <a:prstGeom prst="rect">
            <a:avLst/>
          </a:prstGeom>
          <a:noFill/>
          <a:ln>
            <a:noFill/>
          </a:ln>
        </p:spPr>
        <p:style>
          <a:lnRef idx="0">
            <a:scrgbClr r="0" g="0" b="0"/>
          </a:lnRef>
          <a:fillRef idx="0">
            <a:scrgbClr r="0" g="0" b="0"/>
          </a:fillRef>
          <a:effectRef idx="0">
            <a:scrgbClr r="0" g="0" b="0"/>
          </a:effectRef>
          <a:fontRef idx="minor"/>
        </p:style>
        <p:txBody>
          <a:bodyPr lIns="67680" tIns="35280" rIns="67680" bIns="35280">
            <a:noAutofit/>
          </a:bodyPr>
          <a:lstStyle/>
          <a:p>
            <a:pPr algn="r">
              <a:lnSpc>
                <a:spcPct val="100000"/>
              </a:lnSpc>
            </a:pPr>
            <a:fld id="{1B829BAA-8E6F-4785-A48B-B99DAF8E1CDC}" type="slidenum">
              <a:rPr lang="fr-BE" sz="1050" b="1" strike="noStrike" spc="-1">
                <a:solidFill>
                  <a:srgbClr val="FFFFFF"/>
                </a:solidFill>
                <a:latin typeface="Tahoma"/>
                <a:ea typeface="Microsoft YaHei"/>
              </a:rPr>
              <a:t>18</a:t>
            </a:fld>
            <a:endParaRPr lang="fr-BE" sz="1050" b="0" strike="noStrike" spc="-1">
              <a:latin typeface="Arial"/>
            </a:endParaRPr>
          </a:p>
        </p:txBody>
      </p:sp>
      <p:pic>
        <p:nvPicPr>
          <p:cNvPr id="394" name="Image 6"/>
          <p:cNvPicPr/>
          <p:nvPr/>
        </p:nvPicPr>
        <p:blipFill>
          <a:blip r:embed="rId3"/>
          <a:stretch/>
        </p:blipFill>
        <p:spPr>
          <a:xfrm>
            <a:off x="1143000" y="5722560"/>
            <a:ext cx="279720" cy="277200"/>
          </a:xfrm>
          <a:prstGeom prst="rect">
            <a:avLst/>
          </a:prstGeom>
          <a:ln>
            <a:noFill/>
          </a:ln>
        </p:spPr>
      </p:pic>
      <p:grpSp>
        <p:nvGrpSpPr>
          <p:cNvPr id="395" name="Group 2"/>
          <p:cNvGrpSpPr/>
          <p:nvPr/>
        </p:nvGrpSpPr>
        <p:grpSpPr>
          <a:xfrm>
            <a:off x="1540079" y="1315440"/>
            <a:ext cx="5797801" cy="4497472"/>
            <a:chOff x="1540079" y="1315440"/>
            <a:chExt cx="5797801" cy="4497472"/>
          </a:xfrm>
        </p:grpSpPr>
        <p:sp>
          <p:nvSpPr>
            <p:cNvPr id="396" name="CustomShape 3"/>
            <p:cNvSpPr/>
            <p:nvPr/>
          </p:nvSpPr>
          <p:spPr>
            <a:xfrm>
              <a:off x="1540079" y="2077200"/>
              <a:ext cx="2136975" cy="1256040"/>
            </a:xfrm>
            <a:prstGeom prst="roundRect">
              <a:avLst>
                <a:gd name="adj" fmla="val 16667"/>
              </a:avLst>
            </a:prstGeom>
            <a:solidFill>
              <a:srgbClr val="98BF0E"/>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152640" tIns="152640" rIns="90000" bIns="153000" anchor="ctr">
              <a:noAutofit/>
            </a:bodyPr>
            <a:lstStyle/>
            <a:p>
              <a:pPr algn="ctr">
                <a:lnSpc>
                  <a:spcPct val="90000"/>
                </a:lnSpc>
                <a:spcAft>
                  <a:spcPts val="839"/>
                </a:spcAft>
              </a:pPr>
              <a:r>
                <a:rPr lang="fr-BE" sz="2400" b="0" strike="noStrike" spc="-1">
                  <a:solidFill>
                    <a:srgbClr val="FFFFFF"/>
                  </a:solidFill>
                  <a:latin typeface="Arial"/>
                  <a:ea typeface="MS Gothic"/>
                </a:rPr>
                <a:t>Prévention</a:t>
              </a:r>
              <a:endParaRPr lang="fr-BE" sz="2400" b="0" strike="noStrike" spc="-1">
                <a:latin typeface="Arial"/>
              </a:endParaRPr>
            </a:p>
          </p:txBody>
        </p:sp>
        <p:sp>
          <p:nvSpPr>
            <p:cNvPr id="397" name="CustomShape 4"/>
            <p:cNvSpPr/>
            <p:nvPr/>
          </p:nvSpPr>
          <p:spPr>
            <a:xfrm>
              <a:off x="2698920" y="1432080"/>
              <a:ext cx="3352320" cy="3352320"/>
            </a:xfrm>
            <a:custGeom>
              <a:avLst/>
              <a:gdLst/>
              <a:ahLst/>
              <a:cxnLst/>
              <a:rect l="l" t="t" r="r" b="b"/>
              <a:pathLst>
                <a:path w="1676248" h="1676415">
                  <a:moveTo>
                    <a:pt x="743396" y="283664"/>
                  </a:moveTo>
                </a:path>
              </a:pathLst>
            </a:custGeom>
            <a:noFill/>
            <a:ln>
              <a:solidFill>
                <a:schemeClr val="accent5">
                  <a:hueOff val="0"/>
                  <a:satOff val="0"/>
                  <a:lumOff val="0"/>
                  <a:alphaOff val="0"/>
                </a:schemeClr>
              </a:solidFill>
              <a:round/>
              <a:tailEnd type="triangle" w="med" len="med"/>
            </a:ln>
          </p:spPr>
          <p:style>
            <a:lnRef idx="1">
              <a:scrgbClr r="0" g="0" b="0"/>
            </a:lnRef>
            <a:fillRef idx="0">
              <a:scrgbClr r="0" g="0" b="0"/>
            </a:fillRef>
            <a:effectRef idx="0">
              <a:scrgbClr r="0" g="0" b="0"/>
            </a:effectRef>
            <a:fontRef idx="minor"/>
          </p:style>
        </p:sp>
        <p:sp>
          <p:nvSpPr>
            <p:cNvPr id="398" name="CustomShape 5"/>
            <p:cNvSpPr/>
            <p:nvPr/>
          </p:nvSpPr>
          <p:spPr>
            <a:xfrm>
              <a:off x="5321030" y="2103840"/>
              <a:ext cx="2016850" cy="1256040"/>
            </a:xfrm>
            <a:prstGeom prst="roundRect">
              <a:avLst>
                <a:gd name="adj" fmla="val 16667"/>
              </a:avLst>
            </a:prstGeom>
            <a:solidFill>
              <a:srgbClr val="E1011B"/>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152640" tIns="152640" rIns="90000" bIns="153000" anchor="ctr">
              <a:noAutofit/>
            </a:bodyPr>
            <a:lstStyle/>
            <a:p>
              <a:pPr algn="ctr">
                <a:lnSpc>
                  <a:spcPct val="90000"/>
                </a:lnSpc>
                <a:spcAft>
                  <a:spcPts val="839"/>
                </a:spcAft>
              </a:pPr>
              <a:r>
                <a:rPr lang="fr-BE" sz="2400" b="0" strike="noStrike" spc="-1" dirty="0">
                  <a:solidFill>
                    <a:srgbClr val="FFFFFF"/>
                  </a:solidFill>
                  <a:latin typeface="Arial"/>
                  <a:ea typeface="MS Gothic"/>
                </a:rPr>
                <a:t>Intervention</a:t>
              </a:r>
              <a:endParaRPr lang="fr-BE" sz="2400" b="0" strike="noStrike" spc="-1" dirty="0">
                <a:latin typeface="Arial"/>
              </a:endParaRPr>
            </a:p>
          </p:txBody>
        </p:sp>
        <p:sp>
          <p:nvSpPr>
            <p:cNvPr id="399" name="CustomShape 6"/>
            <p:cNvSpPr/>
            <p:nvPr/>
          </p:nvSpPr>
          <p:spPr>
            <a:xfrm>
              <a:off x="3312720" y="1763280"/>
              <a:ext cx="3352320" cy="3352320"/>
            </a:xfrm>
            <a:custGeom>
              <a:avLst/>
              <a:gdLst/>
              <a:ahLst/>
              <a:cxnLst/>
              <a:rect l="l" t="t" r="r" b="b"/>
              <a:pathLst>
                <a:path w="3311385" h="2045864">
                  <a:moveTo>
                    <a:pt x="3311758" y="2045918"/>
                  </a:moveTo>
                </a:path>
              </a:pathLst>
            </a:custGeom>
            <a:noFill/>
            <a:ln>
              <a:solidFill>
                <a:schemeClr val="accent5">
                  <a:hueOff val="-2614801"/>
                  <a:satOff val="4769"/>
                  <a:lumOff val="4410"/>
                  <a:alphaOff val="0"/>
                </a:schemeClr>
              </a:solidFill>
              <a:round/>
              <a:tailEnd type="triangle" w="med" len="med"/>
            </a:ln>
          </p:spPr>
          <p:style>
            <a:lnRef idx="1">
              <a:scrgbClr r="0" g="0" b="0"/>
            </a:lnRef>
            <a:fillRef idx="0">
              <a:scrgbClr r="0" g="0" b="0"/>
            </a:fillRef>
            <a:effectRef idx="0">
              <a:scrgbClr r="0" g="0" b="0"/>
            </a:effectRef>
            <a:fontRef idx="minor"/>
          </p:style>
        </p:sp>
        <p:sp>
          <p:nvSpPr>
            <p:cNvPr id="400" name="CustomShape 7"/>
            <p:cNvSpPr/>
            <p:nvPr/>
          </p:nvSpPr>
          <p:spPr>
            <a:xfrm>
              <a:off x="3503152" y="4556872"/>
              <a:ext cx="2136975" cy="1256040"/>
            </a:xfrm>
            <a:prstGeom prst="roundRect">
              <a:avLst>
                <a:gd name="adj" fmla="val 16667"/>
              </a:avLst>
            </a:prstGeom>
            <a:solidFill>
              <a:srgbClr val="F29400"/>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152640" tIns="152640" rIns="90000" bIns="153000" anchor="ctr">
              <a:noAutofit/>
            </a:bodyPr>
            <a:lstStyle/>
            <a:p>
              <a:pPr algn="ctr">
                <a:lnSpc>
                  <a:spcPct val="90000"/>
                </a:lnSpc>
                <a:spcAft>
                  <a:spcPts val="839"/>
                </a:spcAft>
              </a:pPr>
              <a:r>
                <a:rPr lang="fr-BE" sz="2400" b="0" strike="noStrike" spc="-1">
                  <a:solidFill>
                    <a:srgbClr val="FFFFFF"/>
                  </a:solidFill>
                  <a:latin typeface="Arial"/>
                  <a:ea typeface="MS Gothic"/>
                </a:rPr>
                <a:t>Monitoring</a:t>
              </a:r>
              <a:endParaRPr lang="fr-BE" sz="2400" b="0" strike="noStrike" spc="-1">
                <a:latin typeface="Arial"/>
              </a:endParaRPr>
            </a:p>
          </p:txBody>
        </p:sp>
        <p:sp>
          <p:nvSpPr>
            <p:cNvPr id="401" name="CustomShape 8"/>
            <p:cNvSpPr/>
            <p:nvPr/>
          </p:nvSpPr>
          <p:spPr>
            <a:xfrm>
              <a:off x="2205360" y="1315440"/>
              <a:ext cx="3352320" cy="3352320"/>
            </a:xfrm>
            <a:custGeom>
              <a:avLst/>
              <a:gdLst/>
              <a:ahLst/>
              <a:cxnLst/>
              <a:rect l="l" t="t" r="r" b="b"/>
              <a:pathLst>
                <a:path w="1676366" h="3160862">
                  <a:moveTo>
                    <a:pt x="897313" y="3160901"/>
                  </a:moveTo>
                </a:path>
              </a:pathLst>
            </a:custGeom>
            <a:noFill/>
            <a:ln>
              <a:solidFill>
                <a:schemeClr val="accent5">
                  <a:hueOff val="-5229603"/>
                  <a:satOff val="9538"/>
                  <a:lumOff val="8820"/>
                  <a:alphaOff val="0"/>
                </a:schemeClr>
              </a:solidFill>
              <a:round/>
              <a:tailEnd type="triangle" w="med" len="med"/>
            </a:ln>
          </p:spPr>
          <p:style>
            <a:lnRef idx="1">
              <a:scrgbClr r="0" g="0" b="0"/>
            </a:lnRef>
            <a:fillRef idx="0">
              <a:scrgbClr r="0" g="0" b="0"/>
            </a:fillRef>
            <a:effectRef idx="0">
              <a:scrgbClr r="0" g="0" b="0"/>
            </a:effectRef>
            <a:fontRef idx="minor"/>
          </p:style>
        </p:sp>
      </p:grpSp>
      <p:grpSp>
        <p:nvGrpSpPr>
          <p:cNvPr id="402" name="Group 9"/>
          <p:cNvGrpSpPr/>
          <p:nvPr/>
        </p:nvGrpSpPr>
        <p:grpSpPr>
          <a:xfrm>
            <a:off x="0" y="0"/>
            <a:ext cx="36000" cy="36000"/>
            <a:chOff x="0" y="0"/>
            <a:chExt cx="36000" cy="36000"/>
          </a:xfrm>
        </p:grpSpPr>
      </p:grpSp>
      <p:sp>
        <p:nvSpPr>
          <p:cNvPr id="403" name="CustomShape 10"/>
          <p:cNvSpPr/>
          <p:nvPr/>
        </p:nvSpPr>
        <p:spPr>
          <a:xfrm>
            <a:off x="0" y="92340"/>
            <a:ext cx="9263520" cy="1300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fr-BE" sz="2400" b="1" strike="noStrike" spc="-1" dirty="0">
                <a:solidFill>
                  <a:srgbClr val="0070C0"/>
                </a:solidFill>
                <a:latin typeface="Arial"/>
                <a:ea typeface="Microsoft YaHei"/>
              </a:rPr>
              <a:t>Une école KiVa : 3 axes d’actions </a:t>
            </a:r>
            <a:endParaRPr lang="fr-BE" sz="2400" b="0" strike="noStrike" spc="-1" dirty="0">
              <a:latin typeface="Arial"/>
            </a:endParaRPr>
          </a:p>
          <a:p>
            <a:pPr algn="ctr">
              <a:lnSpc>
                <a:spcPct val="100000"/>
              </a:lnSpc>
            </a:pPr>
            <a:r>
              <a:rPr lang="fr-BE" sz="2400" b="1" strike="noStrike" spc="-1" dirty="0">
                <a:solidFill>
                  <a:srgbClr val="0070C0"/>
                </a:solidFill>
                <a:latin typeface="Arial"/>
                <a:ea typeface="Microsoft YaHei"/>
              </a:rPr>
              <a:t>pour diminuer le harcèlement et augmenter le bien-être </a:t>
            </a:r>
            <a:endParaRPr lang="fr-BE" sz="2400" b="0" strike="noStrike" spc="-1" dirty="0">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CustomShape 1"/>
          <p:cNvSpPr/>
          <p:nvPr/>
        </p:nvSpPr>
        <p:spPr>
          <a:xfrm>
            <a:off x="8458200" y="6400800"/>
            <a:ext cx="685080" cy="380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pPr>
            <a:fld id="{CF633287-2248-4FD6-829B-4C7F92C85F1C}" type="slidenum">
              <a:rPr lang="fr-BE" sz="1400" b="0" strike="noStrike" spc="-1">
                <a:solidFill>
                  <a:srgbClr val="FFFFFF"/>
                </a:solidFill>
                <a:latin typeface="Trebuchet MS"/>
                <a:ea typeface="Trebuchet MS"/>
              </a:rPr>
              <a:t>19</a:t>
            </a:fld>
            <a:endParaRPr lang="fr-BE" sz="1400" b="0" strike="noStrike" spc="-1">
              <a:latin typeface="Arial"/>
            </a:endParaRPr>
          </a:p>
        </p:txBody>
      </p:sp>
      <p:sp>
        <p:nvSpPr>
          <p:cNvPr id="405" name="CustomShape 2"/>
          <p:cNvSpPr/>
          <p:nvPr/>
        </p:nvSpPr>
        <p:spPr>
          <a:xfrm>
            <a:off x="2057400" y="505440"/>
            <a:ext cx="6400080" cy="516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BE" sz="2800" b="1" u="sng" strike="noStrike" spc="-1">
                <a:solidFill>
                  <a:srgbClr val="0070C0"/>
                </a:solidFill>
                <a:uFillTx/>
                <a:latin typeface="Arial"/>
                <a:ea typeface="MS Gothic"/>
              </a:rPr>
              <a:t>La prévention dans notre école.</a:t>
            </a:r>
            <a:endParaRPr lang="fr-BE" sz="2800" b="0" strike="noStrike" spc="-1">
              <a:latin typeface="Arial"/>
            </a:endParaRPr>
          </a:p>
        </p:txBody>
      </p:sp>
      <p:grpSp>
        <p:nvGrpSpPr>
          <p:cNvPr id="406" name="Group 3"/>
          <p:cNvGrpSpPr/>
          <p:nvPr/>
        </p:nvGrpSpPr>
        <p:grpSpPr>
          <a:xfrm>
            <a:off x="204480" y="236520"/>
            <a:ext cx="1395000" cy="906480"/>
            <a:chOff x="204480" y="236520"/>
            <a:chExt cx="1395000" cy="906480"/>
          </a:xfrm>
        </p:grpSpPr>
        <p:sp>
          <p:nvSpPr>
            <p:cNvPr id="407" name="CustomShape 4"/>
            <p:cNvSpPr/>
            <p:nvPr/>
          </p:nvSpPr>
          <p:spPr>
            <a:xfrm>
              <a:off x="204480" y="236520"/>
              <a:ext cx="1395000" cy="906480"/>
            </a:xfrm>
            <a:prstGeom prst="roundRect">
              <a:avLst>
                <a:gd name="adj" fmla="val 16667"/>
              </a:avLst>
            </a:prstGeom>
            <a:solidFill>
              <a:srgbClr val="98BF0E"/>
            </a:solidFill>
            <a:ln>
              <a:round/>
            </a:ln>
          </p:spPr>
          <p:style>
            <a:lnRef idx="2">
              <a:schemeClr val="lt1">
                <a:hueOff val="0"/>
                <a:satOff val="0"/>
                <a:lumOff val="0"/>
                <a:alphaOff val="0"/>
              </a:schemeClr>
            </a:lnRef>
            <a:fillRef idx="0">
              <a:scrgbClr r="0" g="0" b="0"/>
            </a:fillRef>
            <a:effectRef idx="0">
              <a:schemeClr val="accent5">
                <a:hueOff val="0"/>
                <a:satOff val="0"/>
                <a:lumOff val="0"/>
                <a:alphaOff val="0"/>
              </a:schemeClr>
            </a:effectRef>
            <a:fontRef idx="minor"/>
          </p:style>
        </p:sp>
        <p:sp>
          <p:nvSpPr>
            <p:cNvPr id="408" name="CustomShape 5"/>
            <p:cNvSpPr/>
            <p:nvPr/>
          </p:nvSpPr>
          <p:spPr>
            <a:xfrm>
              <a:off x="248760" y="280800"/>
              <a:ext cx="1306440" cy="817920"/>
            </a:xfrm>
            <a:prstGeom prst="rect">
              <a:avLst/>
            </a:prstGeom>
            <a:noFill/>
            <a:ln>
              <a:noFill/>
            </a:ln>
          </p:spPr>
          <p:style>
            <a:lnRef idx="0">
              <a:scrgbClr r="0" g="0" b="0"/>
            </a:lnRef>
            <a:fillRef idx="0">
              <a:scrgbClr r="0" g="0" b="0"/>
            </a:fillRef>
            <a:effectRef idx="0">
              <a:scrgbClr r="0" g="0" b="0"/>
            </a:effectRef>
            <a:fontRef idx="minor"/>
          </p:style>
          <p:txBody>
            <a:bodyPr lIns="64800" tIns="64800" rIns="64800" bIns="64800" anchor="ctr">
              <a:noAutofit/>
            </a:bodyPr>
            <a:lstStyle/>
            <a:p>
              <a:pPr algn="ctr">
                <a:lnSpc>
                  <a:spcPct val="90000"/>
                </a:lnSpc>
                <a:spcAft>
                  <a:spcPts val="595"/>
                </a:spcAft>
              </a:pPr>
              <a:r>
                <a:rPr lang="fr-BE" sz="1700" b="0" strike="noStrike" spc="-1">
                  <a:solidFill>
                    <a:srgbClr val="FFFFFF"/>
                  </a:solidFill>
                  <a:latin typeface="Arial"/>
                  <a:ea typeface="MS Gothic"/>
                </a:rPr>
                <a:t>Prévention</a:t>
              </a:r>
              <a:endParaRPr lang="fr-BE" sz="1700" b="0" strike="noStrike" spc="-1">
                <a:latin typeface="Arial"/>
              </a:endParaRPr>
            </a:p>
          </p:txBody>
        </p:sp>
      </p:grpSp>
      <p:sp>
        <p:nvSpPr>
          <p:cNvPr id="409" name="CustomShape 6"/>
          <p:cNvSpPr/>
          <p:nvPr/>
        </p:nvSpPr>
        <p:spPr>
          <a:xfrm>
            <a:off x="5146200" y="1022040"/>
            <a:ext cx="3709800" cy="821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BE" sz="2400" b="1" strike="noStrike" spc="-1">
                <a:solidFill>
                  <a:srgbClr val="0070C0"/>
                </a:solidFill>
                <a:latin typeface="Arial"/>
                <a:ea typeface="MS Gothic"/>
              </a:rPr>
              <a:t>Les 10 séances KIVA pour toutes les classes.</a:t>
            </a:r>
            <a:endParaRPr lang="fr-BE" sz="2400" b="0" strike="noStrike" spc="-1">
              <a:latin typeface="Arial"/>
            </a:endParaRPr>
          </a:p>
        </p:txBody>
      </p:sp>
      <p:pic>
        <p:nvPicPr>
          <p:cNvPr id="410" name="Image 409"/>
          <p:cNvPicPr/>
          <p:nvPr/>
        </p:nvPicPr>
        <p:blipFill>
          <a:blip r:embed="rId2"/>
          <a:stretch/>
        </p:blipFill>
        <p:spPr>
          <a:xfrm>
            <a:off x="288000" y="1152000"/>
            <a:ext cx="3744000" cy="2811960"/>
          </a:xfrm>
          <a:prstGeom prst="rect">
            <a:avLst/>
          </a:prstGeom>
          <a:ln>
            <a:noFill/>
          </a:ln>
        </p:spPr>
      </p:pic>
      <p:pic>
        <p:nvPicPr>
          <p:cNvPr id="411" name="Image 410"/>
          <p:cNvPicPr/>
          <p:nvPr/>
        </p:nvPicPr>
        <p:blipFill>
          <a:blip r:embed="rId3"/>
          <a:stretch/>
        </p:blipFill>
        <p:spPr>
          <a:xfrm>
            <a:off x="293040" y="3960360"/>
            <a:ext cx="3738960" cy="2807640"/>
          </a:xfrm>
          <a:prstGeom prst="rect">
            <a:avLst/>
          </a:prstGeom>
          <a:ln>
            <a:noFill/>
          </a:ln>
        </p:spPr>
      </p:pic>
      <p:pic>
        <p:nvPicPr>
          <p:cNvPr id="412" name="Image 411"/>
          <p:cNvPicPr/>
          <p:nvPr/>
        </p:nvPicPr>
        <p:blipFill>
          <a:blip r:embed="rId4"/>
          <a:stretch/>
        </p:blipFill>
        <p:spPr>
          <a:xfrm>
            <a:off x="4104000" y="2160000"/>
            <a:ext cx="4985640" cy="374400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CustomShape 1"/>
          <p:cNvSpPr/>
          <p:nvPr/>
        </p:nvSpPr>
        <p:spPr>
          <a:xfrm>
            <a:off x="8458200" y="6400800"/>
            <a:ext cx="685080" cy="380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pPr>
            <a:fld id="{2CFF4880-4DEA-4001-BA9F-2B5A08B13B07}" type="slidenum">
              <a:rPr lang="fr-BE" sz="1400" b="0" strike="noStrike" spc="-1">
                <a:solidFill>
                  <a:srgbClr val="FFFFFF"/>
                </a:solidFill>
                <a:latin typeface="Trebuchet MS"/>
                <a:ea typeface="Trebuchet MS"/>
              </a:rPr>
              <a:t>20</a:t>
            </a:fld>
            <a:endParaRPr lang="fr-BE" sz="1400" b="0" strike="noStrike" spc="-1">
              <a:latin typeface="Arial"/>
            </a:endParaRPr>
          </a:p>
        </p:txBody>
      </p:sp>
      <p:grpSp>
        <p:nvGrpSpPr>
          <p:cNvPr id="414" name="Group 2"/>
          <p:cNvGrpSpPr/>
          <p:nvPr/>
        </p:nvGrpSpPr>
        <p:grpSpPr>
          <a:xfrm>
            <a:off x="469080" y="236520"/>
            <a:ext cx="1395000" cy="906480"/>
            <a:chOff x="469080" y="236520"/>
            <a:chExt cx="1395000" cy="906480"/>
          </a:xfrm>
        </p:grpSpPr>
        <p:sp>
          <p:nvSpPr>
            <p:cNvPr id="415" name="CustomShape 3"/>
            <p:cNvSpPr/>
            <p:nvPr/>
          </p:nvSpPr>
          <p:spPr>
            <a:xfrm>
              <a:off x="469080" y="236520"/>
              <a:ext cx="1395000" cy="906480"/>
            </a:xfrm>
            <a:prstGeom prst="roundRect">
              <a:avLst>
                <a:gd name="adj" fmla="val 16667"/>
              </a:avLst>
            </a:prstGeom>
            <a:solidFill>
              <a:srgbClr val="E1011B"/>
            </a:solidFill>
            <a:ln>
              <a:round/>
            </a:ln>
          </p:spPr>
          <p:style>
            <a:lnRef idx="2">
              <a:schemeClr val="lt1">
                <a:hueOff val="0"/>
                <a:satOff val="0"/>
                <a:lumOff val="0"/>
                <a:alphaOff val="0"/>
              </a:schemeClr>
            </a:lnRef>
            <a:fillRef idx="0">
              <a:scrgbClr r="0" g="0" b="0"/>
            </a:fillRef>
            <a:effectRef idx="0">
              <a:schemeClr val="accent5">
                <a:hueOff val="-2614801"/>
                <a:satOff val="4769"/>
                <a:lumOff val="4410"/>
                <a:alphaOff val="0"/>
              </a:schemeClr>
            </a:effectRef>
            <a:fontRef idx="minor"/>
          </p:style>
        </p:sp>
        <p:sp>
          <p:nvSpPr>
            <p:cNvPr id="416" name="CustomShape 4"/>
            <p:cNvSpPr/>
            <p:nvPr/>
          </p:nvSpPr>
          <p:spPr>
            <a:xfrm>
              <a:off x="513360" y="280800"/>
              <a:ext cx="1306440" cy="817920"/>
            </a:xfrm>
            <a:prstGeom prst="rect">
              <a:avLst/>
            </a:prstGeom>
            <a:noFill/>
            <a:ln>
              <a:noFill/>
            </a:ln>
          </p:spPr>
          <p:style>
            <a:lnRef idx="0">
              <a:scrgbClr r="0" g="0" b="0"/>
            </a:lnRef>
            <a:fillRef idx="0">
              <a:scrgbClr r="0" g="0" b="0"/>
            </a:fillRef>
            <a:effectRef idx="0">
              <a:scrgbClr r="0" g="0" b="0"/>
            </a:effectRef>
            <a:fontRef idx="minor"/>
          </p:style>
          <p:txBody>
            <a:bodyPr lIns="64800" tIns="64800" rIns="64800" bIns="64800" anchor="ctr">
              <a:noAutofit/>
            </a:bodyPr>
            <a:lstStyle/>
            <a:p>
              <a:pPr algn="ctr">
                <a:lnSpc>
                  <a:spcPct val="90000"/>
                </a:lnSpc>
                <a:spcAft>
                  <a:spcPts val="595"/>
                </a:spcAft>
              </a:pPr>
              <a:r>
                <a:rPr lang="fr-BE" sz="1700" b="0" strike="noStrike" spc="-1">
                  <a:solidFill>
                    <a:srgbClr val="FFFFFF"/>
                  </a:solidFill>
                  <a:latin typeface="Arial"/>
                  <a:ea typeface="MS Gothic"/>
                </a:rPr>
                <a:t>Intervention</a:t>
              </a:r>
              <a:endParaRPr lang="fr-BE" sz="1700" b="0" strike="noStrike" spc="-1">
                <a:latin typeface="Arial"/>
              </a:endParaRPr>
            </a:p>
          </p:txBody>
        </p:sp>
      </p:grpSp>
      <p:sp>
        <p:nvSpPr>
          <p:cNvPr id="417" name="CustomShape 5"/>
          <p:cNvSpPr/>
          <p:nvPr/>
        </p:nvSpPr>
        <p:spPr>
          <a:xfrm>
            <a:off x="144000" y="2155680"/>
            <a:ext cx="414000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BE" sz="1800" b="1" strike="noStrike" spc="-1">
                <a:solidFill>
                  <a:srgbClr val="0070C0"/>
                </a:solidFill>
                <a:latin typeface="Arial"/>
                <a:ea typeface="MS Gothic"/>
              </a:rPr>
              <a:t>L’équipe intervention…</a:t>
            </a:r>
            <a:endParaRPr lang="fr-BE" sz="1800" b="0" strike="noStrike" spc="-1">
              <a:latin typeface="Arial"/>
            </a:endParaRPr>
          </a:p>
        </p:txBody>
      </p:sp>
      <p:sp>
        <p:nvSpPr>
          <p:cNvPr id="418" name="CustomShape 6"/>
          <p:cNvSpPr/>
          <p:nvPr/>
        </p:nvSpPr>
        <p:spPr>
          <a:xfrm>
            <a:off x="288000" y="4860360"/>
            <a:ext cx="8784000" cy="1187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BE" sz="1800" b="0" strike="noStrike" spc="-1">
                <a:latin typeface="Arial"/>
              </a:rPr>
              <a:t>Monsieur Geoffroy (directeur)                 Monsieur Florent (P3 et coordinateur)</a:t>
            </a:r>
          </a:p>
          <a:p>
            <a:pPr>
              <a:lnSpc>
                <a:spcPct val="100000"/>
              </a:lnSpc>
            </a:pPr>
            <a:r>
              <a:rPr lang="fr-BE" sz="1800" b="0" strike="noStrike" spc="-1">
                <a:latin typeface="Arial"/>
              </a:rPr>
              <a:t>Madame Emilie (P2)                               Monsieur Dimitri (P5)</a:t>
            </a:r>
          </a:p>
          <a:p>
            <a:pPr>
              <a:lnSpc>
                <a:spcPct val="100000"/>
              </a:lnSpc>
            </a:pPr>
            <a:r>
              <a:rPr lang="fr-BE" sz="1800" b="0" strike="noStrike" spc="-1">
                <a:latin typeface="Arial"/>
              </a:rPr>
              <a:t>Madame Laura (Polyvalente)                 Madame Wendye (Secrétaire)</a:t>
            </a:r>
          </a:p>
          <a:p>
            <a:pPr>
              <a:lnSpc>
                <a:spcPct val="100000"/>
              </a:lnSpc>
            </a:pPr>
            <a:endParaRPr lang="fr-BE" sz="1800" b="0" strike="noStrike" spc="-1">
              <a:latin typeface="Arial"/>
            </a:endParaRPr>
          </a:p>
        </p:txBody>
      </p:sp>
      <p:pic>
        <p:nvPicPr>
          <p:cNvPr id="419" name="Image 418"/>
          <p:cNvPicPr/>
          <p:nvPr/>
        </p:nvPicPr>
        <p:blipFill>
          <a:blip r:embed="rId2"/>
          <a:stretch/>
        </p:blipFill>
        <p:spPr>
          <a:xfrm>
            <a:off x="3051000" y="182160"/>
            <a:ext cx="5805000" cy="43538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CustomShape 1"/>
          <p:cNvSpPr/>
          <p:nvPr/>
        </p:nvSpPr>
        <p:spPr>
          <a:xfrm>
            <a:off x="8458200" y="6400800"/>
            <a:ext cx="685080" cy="380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pPr>
            <a:fld id="{E058AAA7-DC06-4972-B546-C58043774CED}" type="slidenum">
              <a:rPr lang="fr-BE" sz="1400" b="0" strike="noStrike" spc="-1">
                <a:solidFill>
                  <a:srgbClr val="FFFFFF"/>
                </a:solidFill>
                <a:latin typeface="Trebuchet MS"/>
                <a:ea typeface="Trebuchet MS"/>
              </a:rPr>
              <a:t>21</a:t>
            </a:fld>
            <a:endParaRPr lang="fr-BE" sz="1400" b="0" strike="noStrike" spc="-1">
              <a:latin typeface="Arial"/>
            </a:endParaRPr>
          </a:p>
        </p:txBody>
      </p:sp>
      <p:sp>
        <p:nvSpPr>
          <p:cNvPr id="421" name="CustomShape 2"/>
          <p:cNvSpPr/>
          <p:nvPr/>
        </p:nvSpPr>
        <p:spPr>
          <a:xfrm>
            <a:off x="482400" y="83160"/>
            <a:ext cx="8393400" cy="516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BE" sz="2800" b="1" u="sng" strike="noStrike" spc="-1">
                <a:solidFill>
                  <a:srgbClr val="FF0000"/>
                </a:solidFill>
                <a:uFillTx/>
                <a:latin typeface="Arial"/>
                <a:ea typeface="MS Gothic"/>
              </a:rPr>
              <a:t>2 procédures: non confrontante ou confrontante</a:t>
            </a:r>
            <a:endParaRPr lang="fr-BE" sz="2800" b="0" strike="noStrike" spc="-1">
              <a:latin typeface="Arial"/>
            </a:endParaRPr>
          </a:p>
        </p:txBody>
      </p:sp>
      <p:pic>
        <p:nvPicPr>
          <p:cNvPr id="422" name="Image 6"/>
          <p:cNvPicPr/>
          <p:nvPr/>
        </p:nvPicPr>
        <p:blipFill>
          <a:blip r:embed="rId3"/>
          <a:stretch/>
        </p:blipFill>
        <p:spPr>
          <a:xfrm>
            <a:off x="308520" y="588960"/>
            <a:ext cx="8567280" cy="544320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 name="Image 10"/>
          <p:cNvPicPr/>
          <p:nvPr/>
        </p:nvPicPr>
        <p:blipFill>
          <a:blip r:embed="rId2"/>
          <a:stretch/>
        </p:blipFill>
        <p:spPr>
          <a:xfrm>
            <a:off x="591120" y="632160"/>
            <a:ext cx="8117280" cy="5377680"/>
          </a:xfrm>
          <a:prstGeom prst="rect">
            <a:avLst/>
          </a:prstGeom>
          <a:ln>
            <a:noFill/>
          </a:ln>
        </p:spPr>
      </p:pic>
      <p:sp>
        <p:nvSpPr>
          <p:cNvPr id="424" name="CustomShape 1"/>
          <p:cNvSpPr/>
          <p:nvPr/>
        </p:nvSpPr>
        <p:spPr>
          <a:xfrm>
            <a:off x="8458200" y="6400800"/>
            <a:ext cx="685080" cy="380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r">
              <a:lnSpc>
                <a:spcPct val="100000"/>
              </a:lnSpc>
            </a:pPr>
            <a:fld id="{4B14BEF5-D286-46CD-8014-6F61DC06B256}" type="slidenum">
              <a:rPr lang="fr-BE" sz="1400" b="0" strike="noStrike" spc="-1">
                <a:solidFill>
                  <a:srgbClr val="FFFFFF"/>
                </a:solidFill>
                <a:latin typeface="Trebuchet MS"/>
                <a:ea typeface="Trebuchet MS"/>
              </a:rPr>
              <a:t>22</a:t>
            </a:fld>
            <a:endParaRPr lang="fr-BE" sz="1400" b="0" strike="noStrike" spc="-1">
              <a:latin typeface="Arial"/>
            </a:endParaRPr>
          </a:p>
        </p:txBody>
      </p:sp>
      <p:sp>
        <p:nvSpPr>
          <p:cNvPr id="425" name="CustomShape 2"/>
          <p:cNvSpPr/>
          <p:nvPr/>
        </p:nvSpPr>
        <p:spPr>
          <a:xfrm>
            <a:off x="482400" y="83160"/>
            <a:ext cx="8393400" cy="516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BE" sz="2800" b="1" u="sng" strike="noStrike" spc="-1">
                <a:solidFill>
                  <a:srgbClr val="FF0000"/>
                </a:solidFill>
                <a:uFillTx/>
                <a:latin typeface="Arial"/>
                <a:ea typeface="MS Gothic"/>
              </a:rPr>
              <a:t>2 procédures: non confrontante ou confrontante</a:t>
            </a:r>
            <a:endParaRPr lang="fr-BE" sz="2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6" name="CustomShape 1"/>
          <p:cNvSpPr/>
          <p:nvPr/>
        </p:nvSpPr>
        <p:spPr>
          <a:xfrm>
            <a:off x="8458200" y="6400800"/>
            <a:ext cx="685080" cy="38016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oAutofit/>
          </a:bodyPr>
          <a:lstStyle/>
          <a:p>
            <a:pPr algn="r">
              <a:lnSpc>
                <a:spcPct val="100000"/>
              </a:lnSpc>
            </a:pPr>
            <a:fld id="{45A531A8-A196-46AF-9524-213E0683CEBD}" type="slidenum">
              <a:rPr lang="fr-BE" sz="1400" b="1" strike="noStrike" spc="-1">
                <a:solidFill>
                  <a:srgbClr val="FFFFFF"/>
                </a:solidFill>
                <a:latin typeface="Tahoma"/>
                <a:ea typeface="Microsoft YaHei"/>
              </a:rPr>
              <a:t>23</a:t>
            </a:fld>
            <a:endParaRPr lang="fr-BE" sz="1400" b="0" strike="noStrike" spc="-1">
              <a:latin typeface="Arial"/>
            </a:endParaRPr>
          </a:p>
        </p:txBody>
      </p:sp>
      <p:sp>
        <p:nvSpPr>
          <p:cNvPr id="427" name="CustomShape 2"/>
          <p:cNvSpPr/>
          <p:nvPr/>
        </p:nvSpPr>
        <p:spPr>
          <a:xfrm>
            <a:off x="840960" y="93240"/>
            <a:ext cx="6227640" cy="830520"/>
          </a:xfrm>
          <a:prstGeom prst="rect">
            <a:avLst/>
          </a:prstGeom>
          <a:noFill/>
          <a:ln>
            <a:noFill/>
          </a:ln>
        </p:spPr>
        <p:style>
          <a:lnRef idx="0">
            <a:scrgbClr r="0" g="0" b="0"/>
          </a:lnRef>
          <a:fillRef idx="0">
            <a:scrgbClr r="0" g="0" b="0"/>
          </a:fillRef>
          <a:effectRef idx="0">
            <a:scrgbClr r="0" g="0" b="0"/>
          </a:effectRef>
          <a:fontRef idx="minor"/>
        </p:style>
      </p:sp>
      <p:pic>
        <p:nvPicPr>
          <p:cNvPr id="428" name="Picture 2"/>
          <p:cNvPicPr/>
          <p:nvPr/>
        </p:nvPicPr>
        <p:blipFill>
          <a:blip r:embed="rId3"/>
          <a:stretch/>
        </p:blipFill>
        <p:spPr>
          <a:xfrm>
            <a:off x="119160" y="10440"/>
            <a:ext cx="718200" cy="837360"/>
          </a:xfrm>
          <a:prstGeom prst="rect">
            <a:avLst/>
          </a:prstGeom>
          <a:ln>
            <a:noFill/>
          </a:ln>
        </p:spPr>
      </p:pic>
      <p:pic>
        <p:nvPicPr>
          <p:cNvPr id="429" name="Image 6"/>
          <p:cNvPicPr/>
          <p:nvPr/>
        </p:nvPicPr>
        <p:blipFill>
          <a:blip r:embed="rId4"/>
          <a:stretch/>
        </p:blipFill>
        <p:spPr>
          <a:xfrm>
            <a:off x="0" y="6487200"/>
            <a:ext cx="373320" cy="370080"/>
          </a:xfrm>
          <a:prstGeom prst="rect">
            <a:avLst/>
          </a:prstGeom>
          <a:ln>
            <a:noFill/>
          </a:ln>
        </p:spPr>
      </p:pic>
      <p:sp>
        <p:nvSpPr>
          <p:cNvPr id="430" name="CustomShape 3"/>
          <p:cNvSpPr/>
          <p:nvPr/>
        </p:nvSpPr>
        <p:spPr>
          <a:xfrm>
            <a:off x="6648840" y="176400"/>
            <a:ext cx="1985400" cy="671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80000"/>
              </a:lnSpc>
            </a:pPr>
            <a:endParaRPr lang="fr-BE" sz="1800" b="0" strike="noStrike" spc="-1">
              <a:latin typeface="Arial"/>
            </a:endParaRPr>
          </a:p>
          <a:p>
            <a:pPr algn="ctr">
              <a:lnSpc>
                <a:spcPct val="80000"/>
              </a:lnSpc>
            </a:pPr>
            <a:endParaRPr lang="fr-BE" sz="1800" b="0" strike="noStrike" spc="-1">
              <a:latin typeface="Arial"/>
            </a:endParaRPr>
          </a:p>
        </p:txBody>
      </p:sp>
      <p:grpSp>
        <p:nvGrpSpPr>
          <p:cNvPr id="431" name="Group 4"/>
          <p:cNvGrpSpPr/>
          <p:nvPr/>
        </p:nvGrpSpPr>
        <p:grpSpPr>
          <a:xfrm>
            <a:off x="6953760" y="359280"/>
            <a:ext cx="1880640" cy="1619280"/>
            <a:chOff x="6953760" y="359280"/>
            <a:chExt cx="1880640" cy="1619280"/>
          </a:xfrm>
        </p:grpSpPr>
        <p:sp>
          <p:nvSpPr>
            <p:cNvPr id="432" name="CustomShape 5"/>
            <p:cNvSpPr/>
            <p:nvPr/>
          </p:nvSpPr>
          <p:spPr>
            <a:xfrm>
              <a:off x="7442280" y="359280"/>
              <a:ext cx="750960" cy="487800"/>
            </a:xfrm>
            <a:prstGeom prst="roundRect">
              <a:avLst>
                <a:gd name="adj" fmla="val 16667"/>
              </a:avLst>
            </a:prstGeom>
            <a:solidFill>
              <a:srgbClr val="98BF0E"/>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57960" tIns="57960" rIns="34200" bIns="57960" anchor="ctr">
              <a:noAutofit/>
            </a:bodyPr>
            <a:lstStyle/>
            <a:p>
              <a:pPr algn="ctr">
                <a:lnSpc>
                  <a:spcPct val="90000"/>
                </a:lnSpc>
                <a:spcAft>
                  <a:spcPts val="315"/>
                </a:spcAft>
              </a:pPr>
              <a:r>
                <a:rPr lang="fr-BE" sz="900" b="0" strike="noStrike" spc="-1">
                  <a:solidFill>
                    <a:srgbClr val="FFFFFF"/>
                  </a:solidFill>
                  <a:latin typeface="Arial"/>
                  <a:ea typeface="MS Gothic"/>
                </a:rPr>
                <a:t>Prévention</a:t>
              </a:r>
              <a:endParaRPr lang="fr-BE" sz="900" b="0" strike="noStrike" spc="-1">
                <a:latin typeface="Arial"/>
              </a:endParaRPr>
            </a:p>
          </p:txBody>
        </p:sp>
        <p:sp>
          <p:nvSpPr>
            <p:cNvPr id="433" name="CustomShape 6"/>
            <p:cNvSpPr/>
            <p:nvPr/>
          </p:nvSpPr>
          <p:spPr>
            <a:xfrm>
              <a:off x="7256880" y="598320"/>
              <a:ext cx="1303560" cy="1303560"/>
            </a:xfrm>
            <a:custGeom>
              <a:avLst/>
              <a:gdLst/>
              <a:ahLst/>
              <a:cxnLst/>
              <a:rect l="l" t="t" r="r" b="b"/>
              <a:pathLst>
                <a:path w="1074042" h="652083">
                  <a:moveTo>
                    <a:pt x="1074352" y="155134"/>
                  </a:moveTo>
                </a:path>
              </a:pathLst>
            </a:custGeom>
            <a:noFill/>
            <a:ln>
              <a:solidFill>
                <a:schemeClr val="accent5">
                  <a:hueOff val="0"/>
                  <a:satOff val="0"/>
                  <a:lumOff val="0"/>
                  <a:alphaOff val="0"/>
                </a:schemeClr>
              </a:solidFill>
              <a:round/>
              <a:tailEnd type="triangle" w="med" len="med"/>
            </a:ln>
          </p:spPr>
          <p:style>
            <a:lnRef idx="1">
              <a:scrgbClr r="0" g="0" b="0"/>
            </a:lnRef>
            <a:fillRef idx="0">
              <a:scrgbClr r="0" g="0" b="0"/>
            </a:fillRef>
            <a:effectRef idx="0">
              <a:scrgbClr r="0" g="0" b="0"/>
            </a:effectRef>
            <a:fontRef idx="minor"/>
          </p:style>
        </p:sp>
        <p:sp>
          <p:nvSpPr>
            <p:cNvPr id="434" name="CustomShape 7"/>
            <p:cNvSpPr/>
            <p:nvPr/>
          </p:nvSpPr>
          <p:spPr>
            <a:xfrm>
              <a:off x="8083440" y="1409400"/>
              <a:ext cx="750960" cy="487800"/>
            </a:xfrm>
            <a:prstGeom prst="roundRect">
              <a:avLst>
                <a:gd name="adj" fmla="val 16667"/>
              </a:avLst>
            </a:prstGeom>
            <a:solidFill>
              <a:srgbClr val="E1011B"/>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57960" tIns="57960" rIns="34200" bIns="57960" anchor="ctr">
              <a:noAutofit/>
            </a:bodyPr>
            <a:lstStyle/>
            <a:p>
              <a:pPr algn="ctr">
                <a:lnSpc>
                  <a:spcPct val="90000"/>
                </a:lnSpc>
                <a:spcAft>
                  <a:spcPts val="315"/>
                </a:spcAft>
              </a:pPr>
              <a:r>
                <a:rPr lang="fr-BE" sz="900" b="0" strike="noStrike" spc="-1">
                  <a:solidFill>
                    <a:srgbClr val="FFFFFF"/>
                  </a:solidFill>
                  <a:latin typeface="Arial"/>
                  <a:ea typeface="MS Gothic"/>
                </a:rPr>
                <a:t>Intervention</a:t>
              </a:r>
              <a:endParaRPr lang="fr-BE" sz="900" b="0" strike="noStrike" spc="-1">
                <a:latin typeface="Arial"/>
              </a:endParaRPr>
            </a:p>
          </p:txBody>
        </p:sp>
        <p:sp>
          <p:nvSpPr>
            <p:cNvPr id="435" name="CustomShape 8"/>
            <p:cNvSpPr/>
            <p:nvPr/>
          </p:nvSpPr>
          <p:spPr>
            <a:xfrm>
              <a:off x="7243200" y="675000"/>
              <a:ext cx="1303560" cy="1303560"/>
            </a:xfrm>
            <a:custGeom>
              <a:avLst/>
              <a:gdLst/>
              <a:ahLst/>
              <a:cxnLst/>
              <a:rect l="l" t="t" r="r" b="b"/>
              <a:pathLst>
                <a:path w="851318" h="1273041">
                  <a:moveTo>
                    <a:pt x="851390" y="1273077"/>
                  </a:moveTo>
                </a:path>
              </a:pathLst>
            </a:custGeom>
            <a:noFill/>
            <a:ln>
              <a:solidFill>
                <a:schemeClr val="accent5">
                  <a:hueOff val="-2614801"/>
                  <a:satOff val="4769"/>
                  <a:lumOff val="4410"/>
                  <a:alphaOff val="0"/>
                </a:schemeClr>
              </a:solidFill>
              <a:round/>
              <a:tailEnd type="triangle" w="med" len="med"/>
            </a:ln>
          </p:spPr>
          <p:style>
            <a:lnRef idx="1">
              <a:scrgbClr r="0" g="0" b="0"/>
            </a:lnRef>
            <a:fillRef idx="0">
              <a:scrgbClr r="0" g="0" b="0"/>
            </a:fillRef>
            <a:effectRef idx="0">
              <a:scrgbClr r="0" g="0" b="0"/>
            </a:effectRef>
            <a:fontRef idx="minor"/>
          </p:style>
        </p:sp>
        <p:sp>
          <p:nvSpPr>
            <p:cNvPr id="436" name="CustomShape 9"/>
            <p:cNvSpPr/>
            <p:nvPr/>
          </p:nvSpPr>
          <p:spPr>
            <a:xfrm>
              <a:off x="6953760" y="1407240"/>
              <a:ext cx="750960" cy="487800"/>
            </a:xfrm>
            <a:prstGeom prst="roundRect">
              <a:avLst>
                <a:gd name="adj" fmla="val 16667"/>
              </a:avLst>
            </a:prstGeom>
            <a:solidFill>
              <a:srgbClr val="F29400"/>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57960" tIns="57960" rIns="34200" bIns="57960" anchor="ctr">
              <a:noAutofit/>
            </a:bodyPr>
            <a:lstStyle/>
            <a:p>
              <a:pPr algn="ctr">
                <a:lnSpc>
                  <a:spcPct val="90000"/>
                </a:lnSpc>
                <a:spcAft>
                  <a:spcPts val="315"/>
                </a:spcAft>
              </a:pPr>
              <a:r>
                <a:rPr lang="fr-BE" sz="900" b="0" strike="noStrike" spc="-1">
                  <a:solidFill>
                    <a:srgbClr val="FFFFFF"/>
                  </a:solidFill>
                  <a:latin typeface="Arial"/>
                  <a:ea typeface="MS Gothic"/>
                </a:rPr>
                <a:t>Monitoring</a:t>
              </a:r>
              <a:endParaRPr lang="fr-BE" sz="900" b="0" strike="noStrike" spc="-1">
                <a:latin typeface="Arial"/>
              </a:endParaRPr>
            </a:p>
          </p:txBody>
        </p:sp>
        <p:sp>
          <p:nvSpPr>
            <p:cNvPr id="437" name="CustomShape 10"/>
            <p:cNvSpPr/>
            <p:nvPr/>
          </p:nvSpPr>
          <p:spPr>
            <a:xfrm>
              <a:off x="7226640" y="589680"/>
              <a:ext cx="1303560" cy="1303560"/>
            </a:xfrm>
            <a:custGeom>
              <a:avLst/>
              <a:gdLst/>
              <a:ahLst/>
              <a:cxnLst/>
              <a:rect l="l" t="t" r="r" b="b"/>
              <a:pathLst>
                <a:path w="651955" h="683935">
                  <a:moveTo>
                    <a:pt x="777" y="683974"/>
                  </a:moveTo>
                </a:path>
              </a:pathLst>
            </a:custGeom>
            <a:noFill/>
            <a:ln>
              <a:solidFill>
                <a:schemeClr val="accent5">
                  <a:hueOff val="-5229603"/>
                  <a:satOff val="9538"/>
                  <a:lumOff val="8820"/>
                  <a:alphaOff val="0"/>
                </a:schemeClr>
              </a:solidFill>
              <a:round/>
              <a:tailEnd type="triangle" w="med" len="med"/>
            </a:ln>
          </p:spPr>
          <p:style>
            <a:lnRef idx="1">
              <a:scrgbClr r="0" g="0" b="0"/>
            </a:lnRef>
            <a:fillRef idx="0">
              <a:scrgbClr r="0" g="0" b="0"/>
            </a:fillRef>
            <a:effectRef idx="0">
              <a:scrgbClr r="0" g="0" b="0"/>
            </a:effectRef>
            <a:fontRef idx="minor"/>
          </p:style>
        </p:sp>
      </p:grpSp>
      <p:grpSp>
        <p:nvGrpSpPr>
          <p:cNvPr id="438" name="Group 11"/>
          <p:cNvGrpSpPr/>
          <p:nvPr/>
        </p:nvGrpSpPr>
        <p:grpSpPr>
          <a:xfrm>
            <a:off x="0" y="0"/>
            <a:ext cx="36000" cy="36000"/>
            <a:chOff x="0" y="0"/>
            <a:chExt cx="36000" cy="36000"/>
          </a:xfrm>
        </p:grpSpPr>
      </p:grpSp>
      <p:sp>
        <p:nvSpPr>
          <p:cNvPr id="439" name="CustomShape 12"/>
          <p:cNvSpPr/>
          <p:nvPr/>
        </p:nvSpPr>
        <p:spPr>
          <a:xfrm>
            <a:off x="875520" y="223920"/>
            <a:ext cx="46447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BE" sz="2400" b="1" strike="noStrike" spc="-1">
                <a:solidFill>
                  <a:srgbClr val="0070C0"/>
                </a:solidFill>
                <a:latin typeface="Arial"/>
                <a:ea typeface="MS Gothic"/>
              </a:rPr>
              <a:t>Le programme</a:t>
            </a:r>
            <a:endParaRPr lang="fr-BE" sz="2400" b="0" strike="noStrike" spc="-1">
              <a:latin typeface="Arial"/>
            </a:endParaRPr>
          </a:p>
        </p:txBody>
      </p:sp>
      <p:sp>
        <p:nvSpPr>
          <p:cNvPr id="440" name="CustomShape 13"/>
          <p:cNvSpPr/>
          <p:nvPr/>
        </p:nvSpPr>
        <p:spPr>
          <a:xfrm>
            <a:off x="4005720" y="172800"/>
            <a:ext cx="1985400" cy="671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80000"/>
              </a:lnSpc>
            </a:pPr>
            <a:r>
              <a:rPr lang="fr-BE" sz="4800" b="1" strike="noStrike" spc="-1">
                <a:solidFill>
                  <a:srgbClr val="0070C0"/>
                </a:solidFill>
                <a:latin typeface="Calibri"/>
                <a:ea typeface="Arial"/>
              </a:rPr>
              <a:t>KiVa</a:t>
            </a:r>
            <a:endParaRPr lang="fr-BE" sz="4800" b="0" strike="noStrike" spc="-1">
              <a:latin typeface="Arial"/>
            </a:endParaRPr>
          </a:p>
          <a:p>
            <a:pPr algn="ctr">
              <a:lnSpc>
                <a:spcPct val="80000"/>
              </a:lnSpc>
            </a:pPr>
            <a:endParaRPr lang="fr-BE" sz="4800" b="0" strike="noStrike" spc="-1">
              <a:latin typeface="Arial"/>
            </a:endParaRPr>
          </a:p>
        </p:txBody>
      </p:sp>
      <p:sp>
        <p:nvSpPr>
          <p:cNvPr id="441" name="CustomShape 14"/>
          <p:cNvSpPr/>
          <p:nvPr/>
        </p:nvSpPr>
        <p:spPr>
          <a:xfrm>
            <a:off x="3440160" y="3339360"/>
            <a:ext cx="1399680" cy="1171080"/>
          </a:xfrm>
          <a:prstGeom prst="ellipse">
            <a:avLst/>
          </a:prstGeom>
          <a:solidFill>
            <a:srgbClr val="0070C0"/>
          </a:solidFill>
          <a:ln w="9360">
            <a:solidFill>
              <a:schemeClr val="tx1"/>
            </a:solidFill>
            <a:round/>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BE" sz="2200" b="0" strike="noStrike" spc="-1">
                <a:solidFill>
                  <a:srgbClr val="FFFFFF"/>
                </a:solidFill>
                <a:latin typeface="Arial"/>
                <a:ea typeface="MS Gothic"/>
              </a:rPr>
              <a:t>Projet global</a:t>
            </a:r>
            <a:endParaRPr lang="fr-BE" sz="2200" b="0" strike="noStrike" spc="-1">
              <a:latin typeface="Arial"/>
            </a:endParaRPr>
          </a:p>
        </p:txBody>
      </p:sp>
      <p:sp>
        <p:nvSpPr>
          <p:cNvPr id="442" name="CustomShape 15"/>
          <p:cNvSpPr/>
          <p:nvPr/>
        </p:nvSpPr>
        <p:spPr>
          <a:xfrm>
            <a:off x="1380960" y="3512880"/>
            <a:ext cx="1758600" cy="913680"/>
          </a:xfrm>
          <a:prstGeom prst="ellipse">
            <a:avLst/>
          </a:prstGeom>
          <a:solidFill>
            <a:srgbClr val="00B8FF"/>
          </a:solidFill>
          <a:ln w="9360">
            <a:solidFill>
              <a:schemeClr val="tx1"/>
            </a:solidFill>
            <a:round/>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BE" sz="1800" b="0" strike="noStrike" spc="-1">
                <a:solidFill>
                  <a:srgbClr val="FFFFFF"/>
                </a:solidFill>
                <a:latin typeface="Arial"/>
                <a:ea typeface="MS Gothic"/>
              </a:rPr>
              <a:t>Equipe éducative </a:t>
            </a:r>
            <a:endParaRPr lang="fr-BE" sz="1800" b="0" strike="noStrike" spc="-1">
              <a:latin typeface="Arial"/>
            </a:endParaRPr>
          </a:p>
        </p:txBody>
      </p:sp>
      <p:sp>
        <p:nvSpPr>
          <p:cNvPr id="443" name="CustomShape 16"/>
          <p:cNvSpPr/>
          <p:nvPr/>
        </p:nvSpPr>
        <p:spPr>
          <a:xfrm rot="2908800">
            <a:off x="2304720" y="1986840"/>
            <a:ext cx="1670760" cy="830520"/>
          </a:xfrm>
          <a:prstGeom prst="ellipse">
            <a:avLst/>
          </a:prstGeom>
          <a:solidFill>
            <a:srgbClr val="00B8FF"/>
          </a:solidFill>
          <a:ln w="9360">
            <a:solidFill>
              <a:schemeClr val="tx1"/>
            </a:solidFill>
            <a:round/>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BE" sz="1800" b="0" strike="noStrike" spc="-1">
                <a:solidFill>
                  <a:srgbClr val="FFFFFF"/>
                </a:solidFill>
                <a:latin typeface="Arial"/>
                <a:ea typeface="MS Gothic"/>
              </a:rPr>
              <a:t>Equipes KIVA</a:t>
            </a:r>
            <a:endParaRPr lang="fr-BE" sz="1800" b="0" strike="noStrike" spc="-1">
              <a:latin typeface="Arial"/>
            </a:endParaRPr>
          </a:p>
        </p:txBody>
      </p:sp>
      <p:sp>
        <p:nvSpPr>
          <p:cNvPr id="444" name="CustomShape 17"/>
          <p:cNvSpPr/>
          <p:nvPr/>
        </p:nvSpPr>
        <p:spPr>
          <a:xfrm rot="18915000">
            <a:off x="4403520" y="2015280"/>
            <a:ext cx="1585080" cy="913680"/>
          </a:xfrm>
          <a:prstGeom prst="ellipse">
            <a:avLst/>
          </a:prstGeom>
          <a:solidFill>
            <a:srgbClr val="00B8FF"/>
          </a:solidFill>
          <a:ln w="9360">
            <a:solidFill>
              <a:schemeClr val="tx1"/>
            </a:solidFill>
            <a:round/>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fr-BE" sz="1800" b="0" strike="noStrike" spc="-1">
                <a:solidFill>
                  <a:srgbClr val="FFFFFF"/>
                </a:solidFill>
                <a:latin typeface="Arial"/>
                <a:ea typeface="MS Gothic"/>
              </a:rPr>
              <a:t>Tous les élèves</a:t>
            </a:r>
            <a:endParaRPr lang="fr-BE" sz="1800" b="0" strike="noStrike" spc="-1">
              <a:latin typeface="Arial"/>
            </a:endParaRPr>
          </a:p>
        </p:txBody>
      </p:sp>
      <p:sp>
        <p:nvSpPr>
          <p:cNvPr id="445" name="CustomShape 18"/>
          <p:cNvSpPr/>
          <p:nvPr/>
        </p:nvSpPr>
        <p:spPr>
          <a:xfrm rot="18241800">
            <a:off x="2314080" y="5061600"/>
            <a:ext cx="1829880" cy="944640"/>
          </a:xfrm>
          <a:prstGeom prst="ellipse">
            <a:avLst/>
          </a:prstGeom>
          <a:solidFill>
            <a:srgbClr val="00B8FF"/>
          </a:solidFill>
          <a:ln w="9360">
            <a:solidFill>
              <a:schemeClr val="tx1"/>
            </a:solidFill>
            <a:round/>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fr-BE" sz="1800" b="0" strike="noStrike" spc="-1">
                <a:solidFill>
                  <a:srgbClr val="FFFFFF"/>
                </a:solidFill>
                <a:latin typeface="Arial"/>
                <a:ea typeface="MS Gothic"/>
              </a:rPr>
              <a:t>Direction de l’école </a:t>
            </a:r>
            <a:endParaRPr lang="fr-BE" sz="1800" b="0" strike="noStrike" spc="-1">
              <a:latin typeface="Arial"/>
            </a:endParaRPr>
          </a:p>
        </p:txBody>
      </p:sp>
      <p:sp>
        <p:nvSpPr>
          <p:cNvPr id="446" name="CustomShape 19"/>
          <p:cNvSpPr/>
          <p:nvPr/>
        </p:nvSpPr>
        <p:spPr>
          <a:xfrm rot="184200">
            <a:off x="5184000" y="3512880"/>
            <a:ext cx="1881000" cy="913680"/>
          </a:xfrm>
          <a:prstGeom prst="ellipse">
            <a:avLst/>
          </a:prstGeom>
          <a:solidFill>
            <a:srgbClr val="00B8FF"/>
          </a:solidFill>
          <a:ln w="9360">
            <a:solidFill>
              <a:schemeClr val="tx1"/>
            </a:solidFill>
            <a:round/>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BE" sz="1800" b="0" strike="noStrike" spc="-1">
                <a:solidFill>
                  <a:srgbClr val="FFFFFF"/>
                </a:solidFill>
                <a:latin typeface="Arial"/>
                <a:ea typeface="MS Gothic"/>
              </a:rPr>
              <a:t>Parents des élèves</a:t>
            </a:r>
            <a:endParaRPr lang="fr-BE" sz="1800" b="0" strike="noStrike" spc="-1">
              <a:latin typeface="Arial"/>
            </a:endParaRPr>
          </a:p>
        </p:txBody>
      </p:sp>
      <p:sp>
        <p:nvSpPr>
          <p:cNvPr id="447" name="CustomShape 20"/>
          <p:cNvSpPr/>
          <p:nvPr/>
        </p:nvSpPr>
        <p:spPr>
          <a:xfrm rot="2511600">
            <a:off x="4393800" y="5024880"/>
            <a:ext cx="2029680" cy="913680"/>
          </a:xfrm>
          <a:prstGeom prst="ellipse">
            <a:avLst/>
          </a:prstGeom>
          <a:solidFill>
            <a:srgbClr val="00B8FF"/>
          </a:solidFill>
          <a:ln w="9360">
            <a:solidFill>
              <a:schemeClr val="tx1"/>
            </a:solidFill>
            <a:round/>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BE" sz="1800" b="0" strike="noStrike" spc="-1">
                <a:solidFill>
                  <a:srgbClr val="FFFFFF"/>
                </a:solidFill>
                <a:latin typeface="Arial"/>
                <a:ea typeface="MS Gothic"/>
              </a:rPr>
              <a:t>Partenaires de l’école</a:t>
            </a:r>
            <a:endParaRPr lang="fr-BE" sz="1800" b="0" strike="noStrike" spc="-1">
              <a:latin typeface="Arial"/>
            </a:endParaRPr>
          </a:p>
        </p:txBody>
      </p:sp>
      <p:sp>
        <p:nvSpPr>
          <p:cNvPr id="448" name="CustomShape 21"/>
          <p:cNvSpPr/>
          <p:nvPr/>
        </p:nvSpPr>
        <p:spPr>
          <a:xfrm>
            <a:off x="6672240" y="2452680"/>
            <a:ext cx="2494440" cy="113731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BE" sz="1800" b="0" strike="noStrike" spc="-1" dirty="0">
                <a:solidFill>
                  <a:srgbClr val="29B8FF"/>
                </a:solidFill>
                <a:latin typeface="Arial"/>
                <a:ea typeface="MS Gothic"/>
              </a:rPr>
              <a:t>Année 1 : lettre info</a:t>
            </a:r>
            <a:endParaRPr lang="fr-BE" sz="1800" b="0" strike="noStrike" spc="-1" dirty="0">
              <a:latin typeface="Arial"/>
            </a:endParaRPr>
          </a:p>
          <a:p>
            <a:pPr>
              <a:lnSpc>
                <a:spcPct val="100000"/>
              </a:lnSpc>
            </a:pPr>
            <a:r>
              <a:rPr lang="fr-BE" sz="1800" b="0" strike="noStrike" spc="-1" dirty="0">
                <a:solidFill>
                  <a:srgbClr val="29B8FF"/>
                </a:solidFill>
                <a:latin typeface="Arial"/>
                <a:ea typeface="MS Gothic"/>
              </a:rPr>
              <a:t>Année 2 : conférence</a:t>
            </a:r>
          </a:p>
          <a:p>
            <a:pPr>
              <a:lnSpc>
                <a:spcPct val="100000"/>
              </a:lnSpc>
            </a:pPr>
            <a:r>
              <a:rPr lang="fr-BE" sz="1600" spc="-1" dirty="0">
                <a:solidFill>
                  <a:srgbClr val="29B8FF"/>
                </a:solidFill>
                <a:latin typeface="Arial"/>
                <a:ea typeface="MS Gothic"/>
              </a:rPr>
              <a:t>Année 3 et </a:t>
            </a:r>
            <a:r>
              <a:rPr lang="fr-BE" sz="1600" spc="-1" dirty="0" err="1">
                <a:solidFill>
                  <a:srgbClr val="29B8FF"/>
                </a:solidFill>
                <a:latin typeface="Arial"/>
                <a:ea typeface="MS Gothic"/>
              </a:rPr>
              <a:t>ss</a:t>
            </a:r>
            <a:r>
              <a:rPr lang="fr-BE" sz="1600" spc="-1" dirty="0">
                <a:solidFill>
                  <a:srgbClr val="29B8FF"/>
                </a:solidFill>
                <a:latin typeface="Arial"/>
                <a:ea typeface="MS Gothic"/>
              </a:rPr>
              <a:t>. :</a:t>
            </a:r>
            <a:r>
              <a:rPr lang="fr-BE" sz="1600" b="0" strike="noStrike" spc="-1" dirty="0">
                <a:solidFill>
                  <a:srgbClr val="29B8FF"/>
                </a:solidFill>
                <a:latin typeface="Arial"/>
                <a:ea typeface="MS Gothic"/>
              </a:rPr>
              <a:t> info-réunion avec les parents</a:t>
            </a:r>
            <a:endParaRPr lang="fr-BE" sz="1600" b="0" strike="noStrike" spc="-1" dirty="0">
              <a:latin typeface="Arial"/>
            </a:endParaRPr>
          </a:p>
        </p:txBody>
      </p:sp>
      <p:sp>
        <p:nvSpPr>
          <p:cNvPr id="449" name="Line 22"/>
          <p:cNvSpPr/>
          <p:nvPr/>
        </p:nvSpPr>
        <p:spPr>
          <a:xfrm flipH="1">
            <a:off x="6469326" y="3164040"/>
            <a:ext cx="202914" cy="299126"/>
          </a:xfrm>
          <a:prstGeom prst="line">
            <a:avLst/>
          </a:prstGeom>
          <a:ln w="9360">
            <a:solidFill>
              <a:srgbClr val="99B1FF"/>
            </a:solidFill>
            <a:round/>
          </a:ln>
        </p:spPr>
        <p:style>
          <a:lnRef idx="0">
            <a:scrgbClr r="0" g="0" b="0"/>
          </a:lnRef>
          <a:fillRef idx="0">
            <a:scrgbClr r="0" g="0" b="0"/>
          </a:fillRef>
          <a:effectRef idx="0">
            <a:scrgbClr r="0" g="0" b="0"/>
          </a:effectRef>
          <a:fontRef idx="minor"/>
        </p:style>
      </p:sp>
      <p:sp>
        <p:nvSpPr>
          <p:cNvPr id="450" name="CustomShape 23"/>
          <p:cNvSpPr/>
          <p:nvPr/>
        </p:nvSpPr>
        <p:spPr>
          <a:xfrm>
            <a:off x="6647040" y="5297400"/>
            <a:ext cx="2494440" cy="364320"/>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BE" sz="1800" b="0" strike="noStrike" spc="-1">
                <a:solidFill>
                  <a:srgbClr val="29B8FF"/>
                </a:solidFill>
                <a:latin typeface="Arial"/>
                <a:ea typeface="MS Gothic"/>
              </a:rPr>
              <a:t>CPMS, AMO, … </a:t>
            </a:r>
            <a:endParaRPr lang="fr-BE" sz="1800" b="0" strike="noStrike" spc="-1">
              <a:latin typeface="Arial"/>
            </a:endParaRPr>
          </a:p>
        </p:txBody>
      </p:sp>
      <p:sp>
        <p:nvSpPr>
          <p:cNvPr id="451" name="Line 24"/>
          <p:cNvSpPr/>
          <p:nvPr/>
        </p:nvSpPr>
        <p:spPr>
          <a:xfrm flipH="1">
            <a:off x="6264613" y="5514632"/>
            <a:ext cx="420189" cy="188814"/>
          </a:xfrm>
          <a:prstGeom prst="line">
            <a:avLst/>
          </a:prstGeom>
          <a:ln w="9360">
            <a:solidFill>
              <a:srgbClr val="99B1FF"/>
            </a:solidFill>
            <a:round/>
          </a:ln>
        </p:spPr>
        <p:style>
          <a:lnRef idx="0">
            <a:scrgbClr r="0" g="0" b="0"/>
          </a:lnRef>
          <a:fillRef idx="0">
            <a:scrgbClr r="0" g="0" b="0"/>
          </a:fillRef>
          <a:effectRef idx="0">
            <a:scrgbClr r="0" g="0" b="0"/>
          </a:effectRef>
          <a:fontRef idx="minor"/>
        </p:style>
      </p:sp>
      <p:grpSp>
        <p:nvGrpSpPr>
          <p:cNvPr id="452" name="Group 25"/>
          <p:cNvGrpSpPr/>
          <p:nvPr/>
        </p:nvGrpSpPr>
        <p:grpSpPr>
          <a:xfrm>
            <a:off x="7872982" y="3653764"/>
            <a:ext cx="767520" cy="605520"/>
            <a:chOff x="8250840" y="2324520"/>
            <a:chExt cx="767520" cy="605520"/>
          </a:xfrm>
        </p:grpSpPr>
        <p:pic>
          <p:nvPicPr>
            <p:cNvPr id="453" name="Picture 5"/>
            <p:cNvPicPr/>
            <p:nvPr/>
          </p:nvPicPr>
          <p:blipFill>
            <a:blip r:embed="rId5"/>
            <a:stretch/>
          </p:blipFill>
          <p:spPr>
            <a:xfrm rot="786000">
              <a:off x="8294400" y="2395440"/>
              <a:ext cx="680040" cy="463320"/>
            </a:xfrm>
            <a:prstGeom prst="rect">
              <a:avLst/>
            </a:prstGeom>
            <a:ln>
              <a:noFill/>
            </a:ln>
          </p:spPr>
        </p:pic>
        <p:sp>
          <p:nvSpPr>
            <p:cNvPr id="454" name="CustomShape 26"/>
            <p:cNvSpPr/>
            <p:nvPr/>
          </p:nvSpPr>
          <p:spPr>
            <a:xfrm rot="786000">
              <a:off x="8294400" y="2395440"/>
              <a:ext cx="680040" cy="463320"/>
            </a:xfrm>
            <a:prstGeom prst="rect">
              <a:avLst/>
            </a:prstGeom>
            <a:noFill/>
            <a:ln>
              <a:noFill/>
            </a:ln>
          </p:spPr>
          <p:style>
            <a:lnRef idx="0">
              <a:scrgbClr r="0" g="0" b="0"/>
            </a:lnRef>
            <a:fillRef idx="0">
              <a:scrgbClr r="0" g="0" b="0"/>
            </a:fillRef>
            <a:effectRef idx="0">
              <a:scrgbClr r="0" g="0" b="0"/>
            </a:effectRef>
            <a:fontRef idx="minor"/>
          </p:style>
        </p: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4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4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4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4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4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44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44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44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fill="hold" nodeType="clickEffect">
                                  <p:stCondLst>
                                    <p:cond delay="0"/>
                                  </p:stCondLst>
                                  <p:childTnLst>
                                    <p:set>
                                      <p:cBhvr>
                                        <p:cTn id="38" dur="1" fill="hold">
                                          <p:stCondLst>
                                            <p:cond delay="0"/>
                                          </p:stCondLst>
                                        </p:cTn>
                                        <p:tgtEl>
                                          <p:spTgt spid="45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fill="hold" nodeType="clickEffect">
                                  <p:stCondLst>
                                    <p:cond delay="0"/>
                                  </p:stCondLst>
                                  <p:childTnLst>
                                    <p:set>
                                      <p:cBhvr>
                                        <p:cTn id="42" dur="1" fill="hold">
                                          <p:stCondLst>
                                            <p:cond delay="0"/>
                                          </p:stCondLst>
                                        </p:cTn>
                                        <p:tgtEl>
                                          <p:spTgt spid="44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fill="hold" nodeType="clickEffect">
                                  <p:stCondLst>
                                    <p:cond delay="0"/>
                                  </p:stCondLst>
                                  <p:childTnLst>
                                    <p:set>
                                      <p:cBhvr>
                                        <p:cTn id="46" dur="1" fill="hold">
                                          <p:stCondLst>
                                            <p:cond delay="0"/>
                                          </p:stCondLst>
                                        </p:cTn>
                                        <p:tgtEl>
                                          <p:spTgt spid="45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fill="hold" nodeType="clickEffect">
                                  <p:stCondLst>
                                    <p:cond delay="0"/>
                                  </p:stCondLst>
                                  <p:childTnLst>
                                    <p:set>
                                      <p:cBhvr>
                                        <p:cTn id="50" dur="1" fill="hold">
                                          <p:stCondLst>
                                            <p:cond delay="0"/>
                                          </p:stCondLst>
                                        </p:cTn>
                                        <p:tgtEl>
                                          <p:spTgt spid="4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 name="CustomShape 1"/>
          <p:cNvSpPr/>
          <p:nvPr/>
        </p:nvSpPr>
        <p:spPr>
          <a:xfrm>
            <a:off x="8458200" y="6400800"/>
            <a:ext cx="685080" cy="380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fld id="{9259584D-5851-4313-BADE-A7816128C5BF}" type="slidenum">
              <a:rPr lang="fr-BE" sz="1200" b="0" strike="noStrike" spc="-1">
                <a:solidFill>
                  <a:srgbClr val="FFFFFF"/>
                </a:solidFill>
                <a:latin typeface="Calibri"/>
                <a:ea typeface="MS Gothic"/>
              </a:rPr>
              <a:t>24</a:t>
            </a:fld>
            <a:endParaRPr lang="fr-BE" sz="1200" b="0" strike="noStrike" spc="-1">
              <a:latin typeface="Arial"/>
            </a:endParaRPr>
          </a:p>
        </p:txBody>
      </p:sp>
      <p:sp>
        <p:nvSpPr>
          <p:cNvPr id="456" name="CustomShape 2"/>
          <p:cNvSpPr/>
          <p:nvPr/>
        </p:nvSpPr>
        <p:spPr>
          <a:xfrm>
            <a:off x="703080" y="200520"/>
            <a:ext cx="7220880" cy="106596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pPr>
            <a:r>
              <a:rPr lang="fr-BE" sz="3200" b="0" strike="noStrike" spc="-1">
                <a:solidFill>
                  <a:srgbClr val="0070C0"/>
                </a:solidFill>
                <a:latin typeface="Arial"/>
                <a:ea typeface="MS Gothic"/>
              </a:rPr>
              <a:t>III. Et vous, que pouvez vous faire en tant que parents ? </a:t>
            </a:r>
            <a:endParaRPr lang="fr-BE" sz="3200" b="0" strike="noStrike" spc="-1">
              <a:latin typeface="Arial"/>
            </a:endParaRPr>
          </a:p>
        </p:txBody>
      </p:sp>
      <p:sp>
        <p:nvSpPr>
          <p:cNvPr id="457" name="CustomShape 3"/>
          <p:cNvSpPr/>
          <p:nvPr/>
        </p:nvSpPr>
        <p:spPr>
          <a:xfrm>
            <a:off x="703080" y="1167120"/>
            <a:ext cx="8043120" cy="490824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oAutofit/>
          </a:bodyPr>
          <a:lstStyle/>
          <a:p>
            <a:pPr>
              <a:lnSpc>
                <a:spcPct val="150000"/>
              </a:lnSpc>
              <a:spcBef>
                <a:spcPts val="649"/>
              </a:spcBef>
            </a:pPr>
            <a:endParaRPr lang="fr-BE" sz="1800" b="0" strike="noStrike" spc="-1">
              <a:latin typeface="Arial"/>
            </a:endParaRPr>
          </a:p>
          <a:p>
            <a:pPr marL="1143000" lvl="2" indent="-227880">
              <a:lnSpc>
                <a:spcPct val="150000"/>
              </a:lnSpc>
              <a:spcBef>
                <a:spcPts val="550"/>
              </a:spcBef>
              <a:buClr>
                <a:srgbClr val="006DB1"/>
              </a:buClr>
              <a:buFont typeface="Wingdings" charset="2"/>
              <a:buChar char=""/>
            </a:pPr>
            <a:r>
              <a:rPr lang="fr-BE" sz="2000" b="0" strike="noStrike" spc="-1">
                <a:solidFill>
                  <a:srgbClr val="0070C0"/>
                </a:solidFill>
                <a:latin typeface="Calibri"/>
                <a:ea typeface="MS Gothic"/>
              </a:rPr>
              <a:t>Communiquer avec votre enfant </a:t>
            </a:r>
            <a:endParaRPr lang="fr-BE" sz="2000" b="0" strike="noStrike" spc="-1">
              <a:latin typeface="Arial"/>
            </a:endParaRPr>
          </a:p>
          <a:p>
            <a:pPr>
              <a:lnSpc>
                <a:spcPct val="150000"/>
              </a:lnSpc>
              <a:spcBef>
                <a:spcPts val="649"/>
              </a:spcBef>
            </a:pPr>
            <a:endParaRPr lang="fr-BE" sz="2000" b="0" strike="noStrike" spc="-1">
              <a:latin typeface="Arial"/>
            </a:endParaRPr>
          </a:p>
          <a:p>
            <a:pPr marL="1143000" lvl="2" indent="-227880">
              <a:lnSpc>
                <a:spcPct val="150000"/>
              </a:lnSpc>
              <a:spcBef>
                <a:spcPts val="550"/>
              </a:spcBef>
              <a:buClr>
                <a:srgbClr val="006DB1"/>
              </a:buClr>
              <a:buFont typeface="Wingdings" charset="2"/>
              <a:buChar char=""/>
            </a:pPr>
            <a:r>
              <a:rPr lang="fr-BE" sz="2000" b="0" strike="noStrike" spc="-1">
                <a:solidFill>
                  <a:srgbClr val="0070C0"/>
                </a:solidFill>
                <a:latin typeface="Calibri"/>
                <a:ea typeface="MS Gothic"/>
              </a:rPr>
              <a:t>Être attentif aux signes </a:t>
            </a:r>
            <a:endParaRPr lang="fr-BE" sz="2000" b="0" strike="noStrike" spc="-1">
              <a:latin typeface="Arial"/>
            </a:endParaRPr>
          </a:p>
          <a:p>
            <a:pPr>
              <a:lnSpc>
                <a:spcPct val="150000"/>
              </a:lnSpc>
              <a:spcBef>
                <a:spcPts val="649"/>
              </a:spcBef>
            </a:pPr>
            <a:endParaRPr lang="fr-BE" sz="2000" b="0" strike="noStrike" spc="-1">
              <a:latin typeface="Arial"/>
            </a:endParaRPr>
          </a:p>
          <a:p>
            <a:pPr marL="1143000" lvl="2" indent="-227880">
              <a:lnSpc>
                <a:spcPct val="150000"/>
              </a:lnSpc>
              <a:spcBef>
                <a:spcPts val="550"/>
              </a:spcBef>
              <a:buClr>
                <a:srgbClr val="006DB1"/>
              </a:buClr>
              <a:buFont typeface="Wingdings" charset="2"/>
              <a:buChar char=""/>
            </a:pPr>
            <a:r>
              <a:rPr lang="fr-BE" sz="2000" b="0" strike="noStrike" spc="-1">
                <a:solidFill>
                  <a:srgbClr val="0070C0"/>
                </a:solidFill>
                <a:latin typeface="Calibri"/>
                <a:ea typeface="MS Gothic"/>
              </a:rPr>
              <a:t>Signaler à l’école si un enfant vous semble en souffrance </a:t>
            </a:r>
            <a:endParaRPr lang="fr-BE" sz="2000" b="0" strike="noStrike" spc="-1">
              <a:latin typeface="Arial"/>
            </a:endParaRPr>
          </a:p>
          <a:p>
            <a:pPr>
              <a:lnSpc>
                <a:spcPct val="150000"/>
              </a:lnSpc>
              <a:spcBef>
                <a:spcPts val="649"/>
              </a:spcBef>
            </a:pPr>
            <a:endParaRPr lang="fr-BE" sz="2000" b="0" strike="noStrike" spc="-1">
              <a:latin typeface="Arial"/>
            </a:endParaRPr>
          </a:p>
          <a:p>
            <a:pPr marL="1143000" lvl="2" indent="-227880">
              <a:lnSpc>
                <a:spcPct val="150000"/>
              </a:lnSpc>
              <a:spcBef>
                <a:spcPts val="550"/>
              </a:spcBef>
              <a:buClr>
                <a:srgbClr val="006DB1"/>
              </a:buClr>
              <a:buFont typeface="Wingdings" charset="2"/>
              <a:buChar char=""/>
            </a:pPr>
            <a:r>
              <a:rPr lang="fr-BE" sz="2000" b="0" strike="noStrike" spc="-1">
                <a:solidFill>
                  <a:srgbClr val="0070C0"/>
                </a:solidFill>
                <a:latin typeface="Calibri"/>
                <a:ea typeface="MS Gothic"/>
              </a:rPr>
              <a:t>Soutenir votre enfant s’il est impliqué dans </a:t>
            </a:r>
            <a:endParaRPr lang="fr-BE" sz="2000" b="0" strike="noStrike" spc="-1">
              <a:latin typeface="Arial"/>
            </a:endParaRPr>
          </a:p>
          <a:p>
            <a:pPr marL="914400">
              <a:lnSpc>
                <a:spcPct val="150000"/>
              </a:lnSpc>
              <a:spcBef>
                <a:spcPts val="550"/>
              </a:spcBef>
            </a:pPr>
            <a:r>
              <a:rPr lang="fr-BE" sz="2000" b="0" strike="noStrike" spc="-1">
                <a:solidFill>
                  <a:srgbClr val="0070C0"/>
                </a:solidFill>
                <a:latin typeface="Calibri"/>
                <a:ea typeface="MS Gothic"/>
              </a:rPr>
              <a:t>    une dynamique de harcèlement </a:t>
            </a:r>
            <a:endParaRPr lang="fr-BE" sz="2000" b="0" strike="noStrike" spc="-1">
              <a:latin typeface="Arial"/>
            </a:endParaRPr>
          </a:p>
        </p:txBody>
      </p:sp>
      <p:pic>
        <p:nvPicPr>
          <p:cNvPr id="458" name="Image 6"/>
          <p:cNvPicPr/>
          <p:nvPr/>
        </p:nvPicPr>
        <p:blipFill>
          <a:blip r:embed="rId3"/>
          <a:stretch/>
        </p:blipFill>
        <p:spPr>
          <a:xfrm>
            <a:off x="35280" y="6473520"/>
            <a:ext cx="373320" cy="370080"/>
          </a:xfrm>
          <a:prstGeom prst="rect">
            <a:avLst/>
          </a:prstGeom>
          <a:ln>
            <a:noFill/>
          </a:ln>
        </p:spPr>
      </p:pic>
      <p:pic>
        <p:nvPicPr>
          <p:cNvPr id="459" name="Image 4"/>
          <p:cNvPicPr/>
          <p:nvPr/>
        </p:nvPicPr>
        <p:blipFill>
          <a:blip r:embed="rId4"/>
          <a:srcRect l="3134" t="22789" r="2273" b="22925"/>
          <a:stretch/>
        </p:blipFill>
        <p:spPr>
          <a:xfrm rot="20890800">
            <a:off x="697320" y="1631160"/>
            <a:ext cx="812160" cy="470880"/>
          </a:xfrm>
          <a:prstGeom prst="rect">
            <a:avLst/>
          </a:prstGeom>
          <a:ln>
            <a:noFill/>
          </a:ln>
        </p:spPr>
      </p:pic>
      <p:pic>
        <p:nvPicPr>
          <p:cNvPr id="460" name="Image 8"/>
          <p:cNvPicPr/>
          <p:nvPr/>
        </p:nvPicPr>
        <p:blipFill>
          <a:blip r:embed="rId5"/>
          <a:stretch/>
        </p:blipFill>
        <p:spPr>
          <a:xfrm>
            <a:off x="4429800" y="2455200"/>
            <a:ext cx="663120" cy="973080"/>
          </a:xfrm>
          <a:prstGeom prst="rect">
            <a:avLst/>
          </a:prstGeom>
          <a:ln>
            <a:noFill/>
          </a:ln>
        </p:spPr>
      </p:pic>
      <p:pic>
        <p:nvPicPr>
          <p:cNvPr id="461" name="Image 10"/>
          <p:cNvPicPr/>
          <p:nvPr/>
        </p:nvPicPr>
        <p:blipFill>
          <a:blip r:embed="rId6"/>
          <a:stretch/>
        </p:blipFill>
        <p:spPr>
          <a:xfrm rot="822600">
            <a:off x="736560" y="3700440"/>
            <a:ext cx="756360" cy="756360"/>
          </a:xfrm>
          <a:prstGeom prst="rect">
            <a:avLst/>
          </a:prstGeom>
          <a:ln>
            <a:noFill/>
          </a:ln>
        </p:spPr>
      </p:pic>
      <p:pic>
        <p:nvPicPr>
          <p:cNvPr id="462" name="Image 11"/>
          <p:cNvPicPr/>
          <p:nvPr/>
        </p:nvPicPr>
        <p:blipFill>
          <a:blip r:embed="rId7"/>
          <a:srcRect l="21665" r="25748"/>
          <a:stretch/>
        </p:blipFill>
        <p:spPr>
          <a:xfrm>
            <a:off x="6617160" y="4722480"/>
            <a:ext cx="909000" cy="135288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4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45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4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45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46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45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4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457">
                                            <p:txEl>
                                              <p:pRg st="7" end="7"/>
                                            </p:txEl>
                                          </p:spTgt>
                                        </p:tgtEl>
                                        <p:attrNameLst>
                                          <p:attrName>style.visibility</p:attrName>
                                        </p:attrNameLst>
                                      </p:cBhvr>
                                      <p:to>
                                        <p:strVal val="visible"/>
                                      </p:to>
                                    </p:set>
                                  </p:childTnLst>
                                </p:cTn>
                              </p:par>
                              <p:par>
                                <p:cTn id="35" presetID="1" presetClass="entr" fill="hold" nodeType="withEffect">
                                  <p:stCondLst>
                                    <p:cond delay="0"/>
                                  </p:stCondLst>
                                  <p:childTnLst>
                                    <p:set>
                                      <p:cBhvr>
                                        <p:cTn id="36" dur="1" fill="hold">
                                          <p:stCondLst>
                                            <p:cond delay="0"/>
                                          </p:stCondLst>
                                        </p:cTn>
                                        <p:tgtEl>
                                          <p:spTgt spid="45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 name="CustomShape 1"/>
          <p:cNvSpPr/>
          <p:nvPr/>
        </p:nvSpPr>
        <p:spPr>
          <a:xfrm>
            <a:off x="8458200" y="6400800"/>
            <a:ext cx="685080" cy="380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fld id="{C20BCCEA-88F6-4F04-8ED2-7C1F381B211A}" type="slidenum">
              <a:rPr lang="fr-BE" sz="1200" b="0" strike="noStrike" spc="-1">
                <a:solidFill>
                  <a:srgbClr val="FFFFFF"/>
                </a:solidFill>
                <a:latin typeface="Calibri"/>
                <a:ea typeface="MS Gothic"/>
              </a:rPr>
              <a:t>25</a:t>
            </a:fld>
            <a:endParaRPr lang="fr-BE" sz="1200" b="0" strike="noStrike" spc="-1">
              <a:latin typeface="Arial"/>
            </a:endParaRPr>
          </a:p>
        </p:txBody>
      </p:sp>
      <p:sp>
        <p:nvSpPr>
          <p:cNvPr id="464" name="CustomShape 2"/>
          <p:cNvSpPr/>
          <p:nvPr/>
        </p:nvSpPr>
        <p:spPr>
          <a:xfrm>
            <a:off x="799560" y="488520"/>
            <a:ext cx="7277040" cy="112932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pPr>
            <a:r>
              <a:rPr lang="fr-BE" sz="3200" b="0" strike="noStrike" spc="-1">
                <a:solidFill>
                  <a:srgbClr val="0070C0"/>
                </a:solidFill>
                <a:latin typeface="Arial"/>
                <a:ea typeface="MS Gothic"/>
              </a:rPr>
              <a:t>Communiquer avec votre enfant</a:t>
            </a:r>
            <a:endParaRPr lang="fr-BE" sz="3200" b="0" strike="noStrike" spc="-1">
              <a:latin typeface="Arial"/>
            </a:endParaRPr>
          </a:p>
        </p:txBody>
      </p:sp>
      <p:sp>
        <p:nvSpPr>
          <p:cNvPr id="465" name="CustomShape 3"/>
          <p:cNvSpPr/>
          <p:nvPr/>
        </p:nvSpPr>
        <p:spPr>
          <a:xfrm>
            <a:off x="703080" y="1167120"/>
            <a:ext cx="8043120" cy="495612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oAutofit/>
          </a:bodyPr>
          <a:lstStyle/>
          <a:p>
            <a:pPr>
              <a:lnSpc>
                <a:spcPct val="150000"/>
              </a:lnSpc>
              <a:spcBef>
                <a:spcPts val="649"/>
              </a:spcBef>
            </a:pPr>
            <a:endParaRPr lang="fr-BE" sz="1800" b="0" strike="noStrike" spc="-1">
              <a:latin typeface="Arial"/>
            </a:endParaRPr>
          </a:p>
          <a:p>
            <a:pPr>
              <a:lnSpc>
                <a:spcPct val="150000"/>
              </a:lnSpc>
              <a:spcBef>
                <a:spcPts val="649"/>
              </a:spcBef>
            </a:pPr>
            <a:endParaRPr lang="fr-BE" sz="1800" b="0" strike="noStrike" spc="-1">
              <a:latin typeface="Arial"/>
            </a:endParaRPr>
          </a:p>
        </p:txBody>
      </p:sp>
      <p:pic>
        <p:nvPicPr>
          <p:cNvPr id="466" name="Image 6"/>
          <p:cNvPicPr/>
          <p:nvPr/>
        </p:nvPicPr>
        <p:blipFill>
          <a:blip r:embed="rId3"/>
          <a:stretch/>
        </p:blipFill>
        <p:spPr>
          <a:xfrm>
            <a:off x="35280" y="6473520"/>
            <a:ext cx="373320" cy="370080"/>
          </a:xfrm>
          <a:prstGeom prst="rect">
            <a:avLst/>
          </a:prstGeom>
          <a:ln>
            <a:noFill/>
          </a:ln>
        </p:spPr>
      </p:pic>
      <p:sp>
        <p:nvSpPr>
          <p:cNvPr id="467" name="CustomShape 4"/>
          <p:cNvSpPr/>
          <p:nvPr/>
        </p:nvSpPr>
        <p:spPr>
          <a:xfrm>
            <a:off x="1306440" y="2031120"/>
            <a:ext cx="6836760" cy="337644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00000"/>
              </a:lnSpc>
            </a:pPr>
            <a:endParaRPr lang="fr-BE" sz="1800" b="0" strike="noStrike" spc="-1">
              <a:latin typeface="Arial"/>
            </a:endParaRPr>
          </a:p>
          <a:p>
            <a:pPr algn="ctr">
              <a:lnSpc>
                <a:spcPct val="100000"/>
              </a:lnSpc>
            </a:pPr>
            <a:endParaRPr lang="fr-BE" sz="1800" b="0" strike="noStrike" spc="-1">
              <a:latin typeface="Arial"/>
            </a:endParaRPr>
          </a:p>
          <a:p>
            <a:pPr algn="ctr">
              <a:lnSpc>
                <a:spcPct val="100000"/>
              </a:lnSpc>
            </a:pPr>
            <a:r>
              <a:rPr lang="fr-BE" sz="2400" b="0" strike="noStrike" spc="-1">
                <a:solidFill>
                  <a:srgbClr val="434343"/>
                </a:solidFill>
                <a:latin typeface="Calibri"/>
                <a:ea typeface="Century Gothic"/>
              </a:rPr>
              <a:t>Posez des questions, intéressez-vous à sa journée:</a:t>
            </a:r>
            <a:endParaRPr lang="fr-BE" sz="2400" b="0" strike="noStrike" spc="-1">
              <a:latin typeface="Arial"/>
            </a:endParaRPr>
          </a:p>
          <a:p>
            <a:pPr algn="ctr">
              <a:lnSpc>
                <a:spcPct val="100000"/>
              </a:lnSpc>
            </a:pPr>
            <a:endParaRPr lang="fr-BE" sz="2400" b="0" strike="noStrike" spc="-1">
              <a:latin typeface="Arial"/>
            </a:endParaRPr>
          </a:p>
          <a:p>
            <a:pPr algn="ctr">
              <a:lnSpc>
                <a:spcPct val="100000"/>
              </a:lnSpc>
            </a:pPr>
            <a:r>
              <a:rPr lang="fr-BE" sz="2400" b="0" strike="noStrike" spc="-1">
                <a:solidFill>
                  <a:srgbClr val="434343"/>
                </a:solidFill>
                <a:latin typeface="Calibri"/>
                <a:ea typeface="Century Gothic"/>
              </a:rPr>
              <a:t>- </a:t>
            </a:r>
            <a:r>
              <a:rPr lang="fr-BE" sz="2000" b="0" strike="noStrike" spc="-1">
                <a:solidFill>
                  <a:srgbClr val="434343"/>
                </a:solidFill>
                <a:latin typeface="Calibri"/>
                <a:ea typeface="Century Gothic"/>
              </a:rPr>
              <a:t>« C’était quoi les tops et les flops de la journée ? »</a:t>
            </a:r>
            <a:endParaRPr lang="fr-BE" sz="2000" b="0" strike="noStrike" spc="-1">
              <a:latin typeface="Arial"/>
            </a:endParaRPr>
          </a:p>
          <a:p>
            <a:pPr algn="ctr">
              <a:lnSpc>
                <a:spcPct val="100000"/>
              </a:lnSpc>
            </a:pPr>
            <a:endParaRPr lang="fr-BE" sz="2000" b="0" strike="noStrike" spc="-1">
              <a:latin typeface="Arial"/>
            </a:endParaRPr>
          </a:p>
          <a:p>
            <a:pPr marL="285840" indent="-285120" algn="ctr">
              <a:lnSpc>
                <a:spcPct val="100000"/>
              </a:lnSpc>
              <a:buClr>
                <a:srgbClr val="434343"/>
              </a:buClr>
              <a:buFont typeface="StarSymbol"/>
              <a:buChar char="-"/>
            </a:pPr>
            <a:r>
              <a:rPr lang="fr-BE" sz="2000" b="0" strike="noStrike" spc="-1">
                <a:solidFill>
                  <a:srgbClr val="434343"/>
                </a:solidFill>
                <a:latin typeface="Calibri"/>
                <a:ea typeface="Century Gothic"/>
              </a:rPr>
              <a:t>« Tu as joué avec qui aujourd’hui ? C’était comment ? »</a:t>
            </a:r>
            <a:endParaRPr lang="fr-BE" sz="2000" b="0" strike="noStrike" spc="-1">
              <a:latin typeface="Arial"/>
            </a:endParaRPr>
          </a:p>
          <a:p>
            <a:pPr algn="ctr">
              <a:lnSpc>
                <a:spcPct val="100000"/>
              </a:lnSpc>
            </a:pPr>
            <a:endParaRPr lang="fr-BE" sz="2000" b="0" strike="noStrike" spc="-1">
              <a:latin typeface="Arial"/>
            </a:endParaRPr>
          </a:p>
          <a:p>
            <a:pPr marL="285840" indent="-285120" algn="ctr">
              <a:lnSpc>
                <a:spcPct val="100000"/>
              </a:lnSpc>
              <a:buClr>
                <a:srgbClr val="434343"/>
              </a:buClr>
              <a:buFont typeface="StarSymbol"/>
              <a:buChar char="-"/>
            </a:pPr>
            <a:r>
              <a:rPr lang="fr-BE" sz="2000" b="0" strike="noStrike" spc="-1">
                <a:solidFill>
                  <a:srgbClr val="434343"/>
                </a:solidFill>
                <a:latin typeface="Calibri"/>
                <a:ea typeface="Century Gothic"/>
              </a:rPr>
              <a:t>« Vous avez fait quoi comme jeu ? C’était comment ? »</a:t>
            </a:r>
            <a:endParaRPr lang="fr-BE" sz="2000" b="0" strike="noStrike" spc="-1">
              <a:latin typeface="Arial"/>
            </a:endParaRPr>
          </a:p>
          <a:p>
            <a:pPr algn="ctr">
              <a:lnSpc>
                <a:spcPct val="100000"/>
              </a:lnSpc>
            </a:pPr>
            <a:endParaRPr lang="fr-BE" sz="2000" b="0" strike="noStrike" spc="-1">
              <a:latin typeface="Arial"/>
            </a:endParaRPr>
          </a:p>
          <a:p>
            <a:pPr algn="ctr">
              <a:lnSpc>
                <a:spcPct val="100000"/>
              </a:lnSpc>
            </a:pPr>
            <a:endParaRPr lang="fr-BE" sz="2000" b="0" strike="noStrike" spc="-1">
              <a:latin typeface="Arial"/>
            </a:endParaRPr>
          </a:p>
        </p:txBody>
      </p:sp>
      <p:pic>
        <p:nvPicPr>
          <p:cNvPr id="468" name="Image 9"/>
          <p:cNvPicPr/>
          <p:nvPr/>
        </p:nvPicPr>
        <p:blipFill>
          <a:blip r:embed="rId4"/>
          <a:srcRect l="3134" t="22789" r="2273" b="22925"/>
          <a:stretch/>
        </p:blipFill>
        <p:spPr>
          <a:xfrm rot="20890800">
            <a:off x="7391520" y="207720"/>
            <a:ext cx="1369440" cy="79416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4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9" name="CustomShape 1"/>
          <p:cNvSpPr/>
          <p:nvPr/>
        </p:nvSpPr>
        <p:spPr>
          <a:xfrm>
            <a:off x="8458200" y="6400800"/>
            <a:ext cx="685080" cy="380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fld id="{0378063C-78E3-4EAA-8A4A-EF359A1FC14E}" type="slidenum">
              <a:rPr lang="fr-BE" sz="1200" b="0" strike="noStrike" spc="-1">
                <a:solidFill>
                  <a:srgbClr val="FFFFFF"/>
                </a:solidFill>
                <a:latin typeface="Calibri"/>
                <a:ea typeface="MS Gothic"/>
              </a:rPr>
              <a:t>26</a:t>
            </a:fld>
            <a:endParaRPr lang="fr-BE" sz="1200" b="0" strike="noStrike" spc="-1">
              <a:latin typeface="Arial"/>
            </a:endParaRPr>
          </a:p>
        </p:txBody>
      </p:sp>
      <p:sp>
        <p:nvSpPr>
          <p:cNvPr id="470" name="CustomShape 2"/>
          <p:cNvSpPr/>
          <p:nvPr/>
        </p:nvSpPr>
        <p:spPr>
          <a:xfrm>
            <a:off x="703080" y="152280"/>
            <a:ext cx="7220880" cy="106596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pPr>
            <a:r>
              <a:rPr lang="fr-BE" sz="3200" b="0" strike="noStrike" spc="-1">
                <a:solidFill>
                  <a:srgbClr val="0070C0"/>
                </a:solidFill>
                <a:latin typeface="Arial"/>
                <a:ea typeface="MS Gothic"/>
              </a:rPr>
              <a:t>Être attentif aux signes </a:t>
            </a:r>
            <a:endParaRPr lang="fr-BE" sz="3200" b="0" strike="noStrike" spc="-1">
              <a:latin typeface="Arial"/>
            </a:endParaRPr>
          </a:p>
        </p:txBody>
      </p:sp>
      <p:sp>
        <p:nvSpPr>
          <p:cNvPr id="471" name="CustomShape 3"/>
          <p:cNvSpPr/>
          <p:nvPr/>
        </p:nvSpPr>
        <p:spPr>
          <a:xfrm>
            <a:off x="703080" y="1167120"/>
            <a:ext cx="8043120" cy="495612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oAutofit/>
          </a:bodyPr>
          <a:lstStyle/>
          <a:p>
            <a:pPr>
              <a:lnSpc>
                <a:spcPct val="150000"/>
              </a:lnSpc>
              <a:spcBef>
                <a:spcPts val="649"/>
              </a:spcBef>
            </a:pPr>
            <a:endParaRPr lang="fr-BE" sz="1800" b="0" strike="noStrike" spc="-1">
              <a:latin typeface="Arial"/>
            </a:endParaRPr>
          </a:p>
          <a:p>
            <a:pPr>
              <a:lnSpc>
                <a:spcPct val="150000"/>
              </a:lnSpc>
              <a:spcBef>
                <a:spcPts val="649"/>
              </a:spcBef>
            </a:pPr>
            <a:endParaRPr lang="fr-BE" sz="1800" b="0" strike="noStrike" spc="-1">
              <a:latin typeface="Arial"/>
            </a:endParaRPr>
          </a:p>
        </p:txBody>
      </p:sp>
      <p:pic>
        <p:nvPicPr>
          <p:cNvPr id="472" name="Image 6"/>
          <p:cNvPicPr/>
          <p:nvPr/>
        </p:nvPicPr>
        <p:blipFill>
          <a:blip r:embed="rId3"/>
          <a:stretch/>
        </p:blipFill>
        <p:spPr>
          <a:xfrm>
            <a:off x="35280" y="6473520"/>
            <a:ext cx="373320" cy="370080"/>
          </a:xfrm>
          <a:prstGeom prst="rect">
            <a:avLst/>
          </a:prstGeom>
          <a:ln>
            <a:noFill/>
          </a:ln>
        </p:spPr>
      </p:pic>
      <p:sp>
        <p:nvSpPr>
          <p:cNvPr id="473" name="CustomShape 4"/>
          <p:cNvSpPr/>
          <p:nvPr/>
        </p:nvSpPr>
        <p:spPr>
          <a:xfrm>
            <a:off x="1273320" y="1616040"/>
            <a:ext cx="6741720" cy="411012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nSpc>
                <a:spcPct val="80000"/>
              </a:lnSpc>
              <a:spcBef>
                <a:spcPts val="400"/>
              </a:spcBef>
            </a:pPr>
            <a:r>
              <a:rPr lang="fr-BE" sz="1800" b="1" strike="noStrike" spc="-1">
                <a:solidFill>
                  <a:srgbClr val="434343"/>
                </a:solidFill>
                <a:latin typeface="Calibri"/>
                <a:ea typeface="Source Code Pro"/>
              </a:rPr>
              <a:t>Tout changement brutal </a:t>
            </a:r>
            <a:r>
              <a:rPr lang="fr-BE" sz="1800" b="0" strike="noStrike" spc="-1">
                <a:solidFill>
                  <a:srgbClr val="434343"/>
                </a:solidFill>
                <a:latin typeface="Calibri"/>
                <a:ea typeface="Source Code Pro"/>
              </a:rPr>
              <a:t>d’attitude, de comportement ou de résultats scolaires doit alerter :</a:t>
            </a:r>
            <a:endParaRPr lang="fr-BE" sz="1800" b="0" strike="noStrike" spc="-1">
              <a:latin typeface="Arial"/>
            </a:endParaRPr>
          </a:p>
          <a:p>
            <a:pPr>
              <a:lnSpc>
                <a:spcPct val="80000"/>
              </a:lnSpc>
              <a:spcBef>
                <a:spcPts val="400"/>
              </a:spcBef>
            </a:pPr>
            <a:endParaRPr lang="fr-BE" sz="1800" b="0" strike="noStrike" spc="-1">
              <a:latin typeface="Arial"/>
            </a:endParaRPr>
          </a:p>
          <a:p>
            <a:pPr marL="914400" indent="-329400">
              <a:lnSpc>
                <a:spcPct val="115000"/>
              </a:lnSpc>
              <a:spcBef>
                <a:spcPts val="400"/>
              </a:spcBef>
              <a:buClr>
                <a:srgbClr val="434343"/>
              </a:buClr>
              <a:buFont typeface="Source Code Pro"/>
              <a:buChar char="●"/>
            </a:pPr>
            <a:r>
              <a:rPr lang="fr-BE" sz="1600" b="0" strike="noStrike" spc="-1">
                <a:solidFill>
                  <a:srgbClr val="434343"/>
                </a:solidFill>
                <a:latin typeface="Calibri"/>
                <a:ea typeface="Source Code Pro"/>
              </a:rPr>
              <a:t>Le refus d’aller à l’école</a:t>
            </a:r>
            <a:endParaRPr lang="fr-BE" sz="1600" b="0" strike="noStrike" spc="-1">
              <a:latin typeface="Arial"/>
            </a:endParaRPr>
          </a:p>
          <a:p>
            <a:pPr marL="914400" lvl="1" indent="-329400">
              <a:lnSpc>
                <a:spcPct val="115000"/>
              </a:lnSpc>
              <a:spcBef>
                <a:spcPts val="400"/>
              </a:spcBef>
              <a:buClr>
                <a:srgbClr val="434343"/>
              </a:buClr>
              <a:buFont typeface="Source Code Pro"/>
              <a:buChar char="●"/>
            </a:pPr>
            <a:r>
              <a:rPr lang="fr-BE" sz="1600" b="0" strike="noStrike" spc="-1">
                <a:solidFill>
                  <a:srgbClr val="434343"/>
                </a:solidFill>
                <a:latin typeface="Calibri"/>
                <a:ea typeface="Source Code Pro"/>
              </a:rPr>
              <a:t>Les « maux de ventre » à répétition</a:t>
            </a:r>
            <a:endParaRPr lang="fr-BE" sz="1600" b="0" strike="noStrike" spc="-1">
              <a:latin typeface="Arial"/>
            </a:endParaRPr>
          </a:p>
          <a:p>
            <a:pPr marL="914400" lvl="1" indent="-329400">
              <a:lnSpc>
                <a:spcPct val="115000"/>
              </a:lnSpc>
              <a:spcBef>
                <a:spcPts val="400"/>
              </a:spcBef>
              <a:buClr>
                <a:srgbClr val="434343"/>
              </a:buClr>
              <a:buFont typeface="Source Code Pro"/>
              <a:buChar char="●"/>
            </a:pPr>
            <a:r>
              <a:rPr lang="fr-BE" sz="1600" b="0" strike="noStrike" spc="-1">
                <a:solidFill>
                  <a:srgbClr val="434343"/>
                </a:solidFill>
                <a:latin typeface="Calibri"/>
                <a:ea typeface="Source Code Pro"/>
              </a:rPr>
              <a:t>Des affaires abîmées plusieurs fois au retour de l’école </a:t>
            </a:r>
            <a:endParaRPr lang="fr-BE" sz="1600" b="0" strike="noStrike" spc="-1">
              <a:latin typeface="Arial"/>
            </a:endParaRPr>
          </a:p>
          <a:p>
            <a:pPr marL="914400" lvl="1" indent="-329400">
              <a:lnSpc>
                <a:spcPct val="115000"/>
              </a:lnSpc>
              <a:spcBef>
                <a:spcPts val="400"/>
              </a:spcBef>
              <a:buClr>
                <a:srgbClr val="434343"/>
              </a:buClr>
              <a:buFont typeface="Source Code Pro"/>
              <a:buChar char="●"/>
            </a:pPr>
            <a:r>
              <a:rPr lang="fr-BE" sz="1600" b="0" strike="noStrike" spc="-1">
                <a:solidFill>
                  <a:srgbClr val="434343"/>
                </a:solidFill>
                <a:latin typeface="Calibri"/>
                <a:ea typeface="Source Code Pro"/>
              </a:rPr>
              <a:t>Des résultats qui chutent </a:t>
            </a:r>
            <a:endParaRPr lang="fr-BE" sz="1600" b="0" strike="noStrike" spc="-1">
              <a:latin typeface="Arial"/>
            </a:endParaRPr>
          </a:p>
          <a:p>
            <a:pPr marL="914400" lvl="1" indent="-329400">
              <a:lnSpc>
                <a:spcPct val="115000"/>
              </a:lnSpc>
              <a:spcBef>
                <a:spcPts val="400"/>
              </a:spcBef>
              <a:buClr>
                <a:srgbClr val="434343"/>
              </a:buClr>
              <a:buFont typeface="Source Code Pro"/>
              <a:buChar char="●"/>
            </a:pPr>
            <a:r>
              <a:rPr lang="fr-BE" sz="1600" b="0" strike="noStrike" spc="-1">
                <a:solidFill>
                  <a:srgbClr val="434343"/>
                </a:solidFill>
                <a:latin typeface="Calibri"/>
                <a:ea typeface="Source Code Pro"/>
              </a:rPr>
              <a:t>Une faim intempestive plusieurs fois au retour de l’école </a:t>
            </a:r>
            <a:endParaRPr lang="fr-BE" sz="1600" b="0" strike="noStrike" spc="-1">
              <a:latin typeface="Arial"/>
            </a:endParaRPr>
          </a:p>
          <a:p>
            <a:pPr marL="914400" indent="-329400">
              <a:lnSpc>
                <a:spcPct val="115000"/>
              </a:lnSpc>
              <a:buClr>
                <a:srgbClr val="434343"/>
              </a:buClr>
              <a:buFont typeface="Source Code Pro"/>
              <a:buChar char="●"/>
            </a:pPr>
            <a:r>
              <a:rPr lang="fr-BE" sz="1600" b="0" strike="noStrike" spc="-1">
                <a:solidFill>
                  <a:srgbClr val="434343"/>
                </a:solidFill>
                <a:latin typeface="Calibri"/>
                <a:ea typeface="Source Code Pro"/>
              </a:rPr>
              <a:t>Peu ou pas d’amis, plus d’invitations</a:t>
            </a:r>
            <a:endParaRPr lang="fr-BE" sz="1600" b="0" strike="noStrike" spc="-1">
              <a:latin typeface="Arial"/>
            </a:endParaRPr>
          </a:p>
          <a:p>
            <a:pPr marL="914400" indent="-329400">
              <a:lnSpc>
                <a:spcPct val="115000"/>
              </a:lnSpc>
              <a:buClr>
                <a:srgbClr val="434343"/>
              </a:buClr>
              <a:buFont typeface="Source Code Pro"/>
              <a:buChar char="●"/>
            </a:pPr>
            <a:r>
              <a:rPr lang="fr-BE" sz="1600" b="0" strike="noStrike" spc="-1">
                <a:solidFill>
                  <a:srgbClr val="434343"/>
                </a:solidFill>
                <a:latin typeface="Calibri"/>
                <a:ea typeface="Source Code Pro"/>
              </a:rPr>
              <a:t>Des excuses pour ne pas aller en récréation</a:t>
            </a:r>
            <a:endParaRPr lang="fr-BE" sz="1600" b="0" strike="noStrike" spc="-1">
              <a:latin typeface="Arial"/>
            </a:endParaRPr>
          </a:p>
          <a:p>
            <a:pPr marL="914400" indent="-329400">
              <a:lnSpc>
                <a:spcPct val="115000"/>
              </a:lnSpc>
              <a:buClr>
                <a:srgbClr val="434343"/>
              </a:buClr>
              <a:buFont typeface="Source Code Pro"/>
              <a:buChar char="●"/>
            </a:pPr>
            <a:r>
              <a:rPr lang="fr-BE" sz="1600" b="0" strike="noStrike" spc="-1">
                <a:solidFill>
                  <a:srgbClr val="434343"/>
                </a:solidFill>
                <a:latin typeface="Calibri"/>
                <a:ea typeface="Source Code Pro"/>
              </a:rPr>
              <a:t>Des difficultés de sommeil </a:t>
            </a:r>
            <a:endParaRPr lang="fr-BE" sz="1600" b="0" strike="noStrike" spc="-1">
              <a:latin typeface="Arial"/>
            </a:endParaRPr>
          </a:p>
          <a:p>
            <a:pPr marL="914400" indent="-329400">
              <a:lnSpc>
                <a:spcPct val="115000"/>
              </a:lnSpc>
              <a:buClr>
                <a:srgbClr val="434343"/>
              </a:buClr>
              <a:buFont typeface="Source Code Pro"/>
              <a:buChar char="●"/>
            </a:pPr>
            <a:r>
              <a:rPr lang="fr-BE" sz="1600" b="0" strike="noStrike" spc="-1">
                <a:solidFill>
                  <a:srgbClr val="434343"/>
                </a:solidFill>
                <a:latin typeface="Calibri"/>
                <a:ea typeface="Source Code Pro"/>
              </a:rPr>
              <a:t>Des pleurs fréquents </a:t>
            </a:r>
            <a:endParaRPr lang="fr-BE" sz="1600" b="0" strike="noStrike" spc="-1">
              <a:latin typeface="Arial"/>
            </a:endParaRPr>
          </a:p>
          <a:p>
            <a:pPr marL="914400" indent="-329400">
              <a:lnSpc>
                <a:spcPct val="115000"/>
              </a:lnSpc>
              <a:buClr>
                <a:srgbClr val="434343"/>
              </a:buClr>
              <a:buFont typeface="Source Code Pro"/>
              <a:buChar char="●"/>
            </a:pPr>
            <a:r>
              <a:rPr lang="fr-BE" sz="1600" b="0" strike="noStrike" spc="-1">
                <a:solidFill>
                  <a:srgbClr val="434343"/>
                </a:solidFill>
                <a:latin typeface="Calibri"/>
                <a:ea typeface="Source Code Pro"/>
              </a:rPr>
              <a:t>De l’agressivité, de l’anxiété, du stress, de l’effacement …</a:t>
            </a:r>
            <a:endParaRPr lang="fr-BE" sz="1600" b="0" strike="noStrike" spc="-1">
              <a:latin typeface="Arial"/>
            </a:endParaRPr>
          </a:p>
        </p:txBody>
      </p:sp>
      <p:pic>
        <p:nvPicPr>
          <p:cNvPr id="474" name="Image 9"/>
          <p:cNvPicPr/>
          <p:nvPr/>
        </p:nvPicPr>
        <p:blipFill>
          <a:blip r:embed="rId4"/>
          <a:srcRect l="23212" t="6052" r="19552" b="7033"/>
          <a:stretch/>
        </p:blipFill>
        <p:spPr>
          <a:xfrm flipH="1">
            <a:off x="272160" y="1144800"/>
            <a:ext cx="846360" cy="1286280"/>
          </a:xfrm>
          <a:prstGeom prst="rect">
            <a:avLst/>
          </a:prstGeom>
          <a:ln>
            <a:noFill/>
          </a:ln>
        </p:spPr>
      </p:pic>
      <p:pic>
        <p:nvPicPr>
          <p:cNvPr id="475" name="Image 10"/>
          <p:cNvPicPr/>
          <p:nvPr/>
        </p:nvPicPr>
        <p:blipFill>
          <a:blip r:embed="rId5"/>
          <a:stretch/>
        </p:blipFill>
        <p:spPr>
          <a:xfrm>
            <a:off x="6487560" y="31680"/>
            <a:ext cx="1044360" cy="1531800"/>
          </a:xfrm>
          <a:prstGeom prst="rect">
            <a:avLst/>
          </a:prstGeom>
          <a:ln>
            <a:noFill/>
          </a:ln>
        </p:spPr>
      </p:pic>
      <p:pic>
        <p:nvPicPr>
          <p:cNvPr id="476" name="Image 11"/>
          <p:cNvPicPr/>
          <p:nvPr/>
        </p:nvPicPr>
        <p:blipFill>
          <a:blip r:embed="rId6"/>
          <a:srcRect l="25320" t="14264" r="24839" b="12983"/>
          <a:stretch/>
        </p:blipFill>
        <p:spPr>
          <a:xfrm>
            <a:off x="7687440" y="1347480"/>
            <a:ext cx="1058760" cy="1602360"/>
          </a:xfrm>
          <a:prstGeom prst="rect">
            <a:avLst/>
          </a:prstGeom>
          <a:ln>
            <a:noFill/>
          </a:ln>
        </p:spPr>
      </p:pic>
      <p:pic>
        <p:nvPicPr>
          <p:cNvPr id="477" name="Image 12"/>
          <p:cNvPicPr/>
          <p:nvPr/>
        </p:nvPicPr>
        <p:blipFill>
          <a:blip r:embed="rId7"/>
          <a:stretch/>
        </p:blipFill>
        <p:spPr>
          <a:xfrm>
            <a:off x="825480" y="5282280"/>
            <a:ext cx="914400" cy="863280"/>
          </a:xfrm>
          <a:prstGeom prst="rect">
            <a:avLst/>
          </a:prstGeom>
          <a:ln>
            <a:noFill/>
          </a:ln>
        </p:spPr>
      </p:pic>
      <p:pic>
        <p:nvPicPr>
          <p:cNvPr id="478" name="Image 13"/>
          <p:cNvPicPr/>
          <p:nvPr/>
        </p:nvPicPr>
        <p:blipFill>
          <a:blip r:embed="rId8"/>
          <a:stretch/>
        </p:blipFill>
        <p:spPr>
          <a:xfrm flipH="1">
            <a:off x="7789680" y="4524480"/>
            <a:ext cx="1179360" cy="98532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4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4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4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47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4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 name="CustomShape 1"/>
          <p:cNvSpPr/>
          <p:nvPr/>
        </p:nvSpPr>
        <p:spPr>
          <a:xfrm>
            <a:off x="8458200" y="6400800"/>
            <a:ext cx="685080" cy="380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fld id="{88B0A51B-BDAD-4C09-BB5D-D39901C4A8F5}" type="slidenum">
              <a:rPr lang="fr-BE" sz="1200" b="0" strike="noStrike" spc="-1">
                <a:solidFill>
                  <a:srgbClr val="FFFFFF"/>
                </a:solidFill>
                <a:latin typeface="Calibri"/>
                <a:ea typeface="MS Gothic"/>
              </a:rPr>
              <a:t>27</a:t>
            </a:fld>
            <a:endParaRPr lang="fr-BE" sz="1200" b="0" strike="noStrike" spc="-1">
              <a:latin typeface="Arial"/>
            </a:endParaRPr>
          </a:p>
        </p:txBody>
      </p:sp>
      <p:sp>
        <p:nvSpPr>
          <p:cNvPr id="480" name="CustomShape 2"/>
          <p:cNvSpPr/>
          <p:nvPr/>
        </p:nvSpPr>
        <p:spPr>
          <a:xfrm>
            <a:off x="1236600" y="224280"/>
            <a:ext cx="7220880" cy="106596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pPr>
            <a:r>
              <a:rPr lang="fr-BE" sz="3200" b="0" strike="noStrike" spc="-1">
                <a:solidFill>
                  <a:srgbClr val="0070C0"/>
                </a:solidFill>
                <a:latin typeface="Arial"/>
                <a:ea typeface="MS Gothic"/>
              </a:rPr>
              <a:t>Signaler à l’école si un enfant vous semble en souffrance </a:t>
            </a:r>
            <a:endParaRPr lang="fr-BE" sz="3200" b="0" strike="noStrike" spc="-1">
              <a:latin typeface="Arial"/>
            </a:endParaRPr>
          </a:p>
        </p:txBody>
      </p:sp>
      <p:sp>
        <p:nvSpPr>
          <p:cNvPr id="481" name="CustomShape 3"/>
          <p:cNvSpPr/>
          <p:nvPr/>
        </p:nvSpPr>
        <p:spPr>
          <a:xfrm>
            <a:off x="703080" y="1191240"/>
            <a:ext cx="8043120" cy="495612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oAutofit/>
          </a:bodyPr>
          <a:lstStyle/>
          <a:p>
            <a:pPr>
              <a:lnSpc>
                <a:spcPct val="150000"/>
              </a:lnSpc>
              <a:spcBef>
                <a:spcPts val="649"/>
              </a:spcBef>
            </a:pPr>
            <a:endParaRPr lang="fr-BE" sz="1800" b="0" strike="noStrike" spc="-1">
              <a:latin typeface="Arial"/>
            </a:endParaRPr>
          </a:p>
          <a:p>
            <a:pPr>
              <a:lnSpc>
                <a:spcPct val="150000"/>
              </a:lnSpc>
              <a:spcBef>
                <a:spcPts val="649"/>
              </a:spcBef>
            </a:pPr>
            <a:endParaRPr lang="fr-BE" sz="1800" b="0" strike="noStrike" spc="-1">
              <a:latin typeface="Arial"/>
            </a:endParaRPr>
          </a:p>
        </p:txBody>
      </p:sp>
      <p:pic>
        <p:nvPicPr>
          <p:cNvPr id="482" name="Image 6"/>
          <p:cNvPicPr/>
          <p:nvPr/>
        </p:nvPicPr>
        <p:blipFill>
          <a:blip r:embed="rId3"/>
          <a:stretch/>
        </p:blipFill>
        <p:spPr>
          <a:xfrm>
            <a:off x="35280" y="6473520"/>
            <a:ext cx="373320" cy="370080"/>
          </a:xfrm>
          <a:prstGeom prst="rect">
            <a:avLst/>
          </a:prstGeom>
          <a:ln>
            <a:noFill/>
          </a:ln>
        </p:spPr>
      </p:pic>
      <p:pic>
        <p:nvPicPr>
          <p:cNvPr id="483" name="Image 9"/>
          <p:cNvPicPr/>
          <p:nvPr/>
        </p:nvPicPr>
        <p:blipFill>
          <a:blip r:embed="rId4"/>
          <a:stretch/>
        </p:blipFill>
        <p:spPr>
          <a:xfrm rot="822600">
            <a:off x="1330560" y="1908720"/>
            <a:ext cx="1593360" cy="1593360"/>
          </a:xfrm>
          <a:prstGeom prst="rect">
            <a:avLst/>
          </a:prstGeom>
          <a:ln>
            <a:noFill/>
          </a:ln>
        </p:spPr>
      </p:pic>
      <p:sp>
        <p:nvSpPr>
          <p:cNvPr id="484" name="CustomShape 4"/>
          <p:cNvSpPr/>
          <p:nvPr/>
        </p:nvSpPr>
        <p:spPr>
          <a:xfrm>
            <a:off x="3090600" y="3272760"/>
            <a:ext cx="2431080" cy="119052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nSpc>
                <a:spcPct val="80000"/>
              </a:lnSpc>
              <a:spcBef>
                <a:spcPts val="400"/>
              </a:spcBef>
            </a:pPr>
            <a:endParaRPr lang="fr-BE" sz="1800" b="0" strike="noStrike" spc="-1">
              <a:latin typeface="Arial"/>
            </a:endParaRPr>
          </a:p>
          <a:p>
            <a:pPr>
              <a:lnSpc>
                <a:spcPct val="80000"/>
              </a:lnSpc>
              <a:spcBef>
                <a:spcPts val="400"/>
              </a:spcBef>
            </a:pPr>
            <a:endParaRPr lang="fr-BE" sz="1800" b="0" strike="noStrike" spc="-1">
              <a:latin typeface="Arial"/>
            </a:endParaRPr>
          </a:p>
          <a:p>
            <a:pPr>
              <a:lnSpc>
                <a:spcPct val="80000"/>
              </a:lnSpc>
              <a:spcBef>
                <a:spcPts val="400"/>
              </a:spcBef>
            </a:pPr>
            <a:r>
              <a:rPr lang="fr-BE" sz="1800" b="1" strike="noStrike" spc="-1">
                <a:solidFill>
                  <a:srgbClr val="434343"/>
                </a:solidFill>
                <a:latin typeface="Calibri"/>
                <a:ea typeface="Source Code Pro"/>
              </a:rPr>
              <a:t>A qui ? </a:t>
            </a:r>
            <a:endParaRPr lang="fr-BE" sz="1800" b="0" strike="noStrike" spc="-1">
              <a:latin typeface="Arial"/>
            </a:endParaRPr>
          </a:p>
          <a:p>
            <a:pPr>
              <a:lnSpc>
                <a:spcPct val="80000"/>
              </a:lnSpc>
              <a:spcBef>
                <a:spcPts val="400"/>
              </a:spcBef>
            </a:pPr>
            <a:endParaRPr lang="fr-BE" sz="1800" b="0" strike="noStrike" spc="-1">
              <a:latin typeface="Arial"/>
            </a:endParaRPr>
          </a:p>
          <a:p>
            <a:pPr>
              <a:lnSpc>
                <a:spcPct val="80000"/>
              </a:lnSpc>
              <a:spcBef>
                <a:spcPts val="400"/>
              </a:spcBef>
            </a:pPr>
            <a:r>
              <a:rPr lang="fr-BE" sz="1800" b="1" strike="noStrike" spc="-1">
                <a:solidFill>
                  <a:srgbClr val="434343"/>
                </a:solidFill>
                <a:latin typeface="Calibri"/>
                <a:ea typeface="Source Code Pro"/>
              </a:rPr>
              <a:t>Comment ?</a:t>
            </a:r>
            <a:endParaRPr lang="fr-BE" sz="1800" b="0" strike="noStrike" spc="-1">
              <a:latin typeface="Arial"/>
            </a:endParaRPr>
          </a:p>
          <a:p>
            <a:pPr>
              <a:lnSpc>
                <a:spcPct val="80000"/>
              </a:lnSpc>
              <a:spcBef>
                <a:spcPts val="400"/>
              </a:spcBef>
            </a:pPr>
            <a:r>
              <a:rPr lang="fr-BE" sz="1800" b="1" strike="noStrike" spc="-1">
                <a:solidFill>
                  <a:srgbClr val="434343"/>
                </a:solidFill>
                <a:latin typeface="Calibri"/>
                <a:ea typeface="Source Code Pro"/>
              </a:rPr>
              <a:t> </a:t>
            </a:r>
            <a:endParaRPr lang="fr-BE" sz="1800" b="0" strike="noStrike" spc="-1">
              <a:latin typeface="Arial"/>
            </a:endParaRPr>
          </a:p>
          <a:p>
            <a:pPr>
              <a:lnSpc>
                <a:spcPct val="80000"/>
              </a:lnSpc>
              <a:spcBef>
                <a:spcPts val="400"/>
              </a:spcBef>
            </a:pPr>
            <a:endParaRPr lang="fr-BE" sz="1800" b="0" strike="noStrike"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4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4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 name="CustomShape 1"/>
          <p:cNvSpPr/>
          <p:nvPr/>
        </p:nvSpPr>
        <p:spPr>
          <a:xfrm>
            <a:off x="8458200" y="6400800"/>
            <a:ext cx="685080" cy="380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fld id="{7DAABDE0-EA79-4D92-B2B2-A2868B4823C3}" type="slidenum">
              <a:rPr lang="fr-BE" sz="1200" b="0" strike="noStrike" spc="-1">
                <a:solidFill>
                  <a:srgbClr val="FFFFFF"/>
                </a:solidFill>
                <a:latin typeface="Calibri"/>
                <a:ea typeface="MS Gothic"/>
              </a:rPr>
              <a:t>28</a:t>
            </a:fld>
            <a:endParaRPr lang="fr-BE" sz="1200" b="0" strike="noStrike" spc="-1">
              <a:latin typeface="Arial"/>
            </a:endParaRPr>
          </a:p>
        </p:txBody>
      </p:sp>
      <p:sp>
        <p:nvSpPr>
          <p:cNvPr id="486" name="CustomShape 2"/>
          <p:cNvSpPr/>
          <p:nvPr/>
        </p:nvSpPr>
        <p:spPr>
          <a:xfrm>
            <a:off x="1014480" y="192240"/>
            <a:ext cx="7166520" cy="112212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pPr>
            <a:r>
              <a:rPr lang="fr-BE" sz="3200" b="0" strike="noStrike" spc="-1">
                <a:solidFill>
                  <a:srgbClr val="0070C0"/>
                </a:solidFill>
                <a:latin typeface="Arial"/>
                <a:ea typeface="MS Gothic"/>
              </a:rPr>
              <a:t>Soutenir votre enfant s’il est pris dans une dynamique de harcèlement </a:t>
            </a:r>
            <a:endParaRPr lang="fr-BE" sz="3200" b="0" strike="noStrike" spc="-1">
              <a:latin typeface="Arial"/>
            </a:endParaRPr>
          </a:p>
        </p:txBody>
      </p:sp>
      <p:sp>
        <p:nvSpPr>
          <p:cNvPr id="487" name="CustomShape 3"/>
          <p:cNvSpPr/>
          <p:nvPr/>
        </p:nvSpPr>
        <p:spPr>
          <a:xfrm>
            <a:off x="703080" y="1191240"/>
            <a:ext cx="8043120" cy="495612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oAutofit/>
          </a:bodyPr>
          <a:lstStyle/>
          <a:p>
            <a:pPr>
              <a:lnSpc>
                <a:spcPct val="150000"/>
              </a:lnSpc>
              <a:spcBef>
                <a:spcPts val="649"/>
              </a:spcBef>
            </a:pPr>
            <a:endParaRPr lang="fr-BE" sz="1800" b="0" strike="noStrike" spc="-1">
              <a:latin typeface="Arial"/>
            </a:endParaRPr>
          </a:p>
          <a:p>
            <a:pPr>
              <a:lnSpc>
                <a:spcPct val="150000"/>
              </a:lnSpc>
              <a:spcBef>
                <a:spcPts val="649"/>
              </a:spcBef>
            </a:pPr>
            <a:endParaRPr lang="fr-BE" sz="1800" b="0" strike="noStrike" spc="-1">
              <a:latin typeface="Arial"/>
            </a:endParaRPr>
          </a:p>
        </p:txBody>
      </p:sp>
      <p:pic>
        <p:nvPicPr>
          <p:cNvPr id="488" name="Image 6"/>
          <p:cNvPicPr/>
          <p:nvPr/>
        </p:nvPicPr>
        <p:blipFill>
          <a:blip r:embed="rId3"/>
          <a:stretch/>
        </p:blipFill>
        <p:spPr>
          <a:xfrm>
            <a:off x="35280" y="6473520"/>
            <a:ext cx="373320" cy="370080"/>
          </a:xfrm>
          <a:prstGeom prst="rect">
            <a:avLst/>
          </a:prstGeom>
          <a:ln>
            <a:noFill/>
          </a:ln>
        </p:spPr>
      </p:pic>
      <p:sp>
        <p:nvSpPr>
          <p:cNvPr id="489" name="CustomShape 4"/>
          <p:cNvSpPr/>
          <p:nvPr/>
        </p:nvSpPr>
        <p:spPr>
          <a:xfrm>
            <a:off x="1226520" y="1593000"/>
            <a:ext cx="6741720" cy="383364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80000"/>
              </a:lnSpc>
              <a:spcBef>
                <a:spcPts val="400"/>
              </a:spcBef>
            </a:pPr>
            <a:r>
              <a:rPr lang="fr-BE" sz="2800" b="0" strike="noStrike" spc="-1">
                <a:solidFill>
                  <a:srgbClr val="434343"/>
                </a:solidFill>
                <a:latin typeface="Calibri"/>
                <a:ea typeface="Century Gothic"/>
              </a:rPr>
              <a:t>... quel que soit son rôle, il en a besoin ! </a:t>
            </a:r>
            <a:endParaRPr lang="fr-BE" sz="2800" b="0" strike="noStrike" spc="-1">
              <a:latin typeface="Arial"/>
            </a:endParaRPr>
          </a:p>
        </p:txBody>
      </p:sp>
      <p:pic>
        <p:nvPicPr>
          <p:cNvPr id="490" name="Image 5"/>
          <p:cNvPicPr/>
          <p:nvPr/>
        </p:nvPicPr>
        <p:blipFill>
          <a:blip r:embed="rId4"/>
          <a:srcRect l="21665" r="25748"/>
          <a:stretch/>
        </p:blipFill>
        <p:spPr>
          <a:xfrm>
            <a:off x="7613640" y="821880"/>
            <a:ext cx="1135080" cy="1688760"/>
          </a:xfrm>
          <a:prstGeom prst="rect">
            <a:avLst/>
          </a:prstGeom>
          <a:ln>
            <a:noFill/>
          </a:ln>
        </p:spPr>
      </p:pic>
      <p:pic>
        <p:nvPicPr>
          <p:cNvPr id="491" name="Google Shape;495;g948c959bb5_0_164"/>
          <p:cNvPicPr/>
          <p:nvPr/>
        </p:nvPicPr>
        <p:blipFill>
          <a:blip r:embed="rId5"/>
          <a:stretch/>
        </p:blipFill>
        <p:spPr>
          <a:xfrm>
            <a:off x="3808080" y="4794120"/>
            <a:ext cx="1422720" cy="1142280"/>
          </a:xfrm>
          <a:prstGeom prst="rect">
            <a:avLst/>
          </a:prstGeom>
          <a:ln>
            <a:noFill/>
          </a:ln>
        </p:spPr>
      </p:pic>
      <p:pic>
        <p:nvPicPr>
          <p:cNvPr id="492" name="Google Shape;497;g948c959bb5_0_164"/>
          <p:cNvPicPr/>
          <p:nvPr/>
        </p:nvPicPr>
        <p:blipFill>
          <a:blip r:embed="rId6"/>
          <a:stretch/>
        </p:blipFill>
        <p:spPr>
          <a:xfrm>
            <a:off x="5602320" y="4179960"/>
            <a:ext cx="786240" cy="1756440"/>
          </a:xfrm>
          <a:prstGeom prst="rect">
            <a:avLst/>
          </a:prstGeom>
          <a:ln>
            <a:noFill/>
          </a:ln>
        </p:spPr>
      </p:pic>
      <p:pic>
        <p:nvPicPr>
          <p:cNvPr id="493" name="Google Shape;496;g948c959bb5_0_164"/>
          <p:cNvPicPr/>
          <p:nvPr/>
        </p:nvPicPr>
        <p:blipFill>
          <a:blip r:embed="rId7"/>
          <a:stretch/>
        </p:blipFill>
        <p:spPr>
          <a:xfrm>
            <a:off x="2384640" y="3998520"/>
            <a:ext cx="1422720" cy="99864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4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49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49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4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 name="CustomShape 1"/>
          <p:cNvSpPr/>
          <p:nvPr/>
        </p:nvSpPr>
        <p:spPr>
          <a:xfrm>
            <a:off x="6651360" y="4761000"/>
            <a:ext cx="2362320" cy="1816920"/>
          </a:xfrm>
          <a:prstGeom prst="irregularSeal1">
            <a:avLst/>
          </a:prstGeom>
          <a:solidFill>
            <a:srgbClr val="990000"/>
          </a:solidFill>
          <a:ln w="9360">
            <a:solidFill>
              <a:schemeClr val="dk2"/>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r>
              <a:rPr lang="fr-BE" sz="1600" b="0" strike="noStrike" spc="-1">
                <a:solidFill>
                  <a:srgbClr val="FFFFFF"/>
                </a:solidFill>
                <a:latin typeface="Calibri"/>
                <a:ea typeface="MS Gothic"/>
              </a:rPr>
              <a:t>Dramatiser / </a:t>
            </a:r>
            <a:endParaRPr lang="fr-BE" sz="1600" b="0" strike="noStrike" spc="-1">
              <a:latin typeface="Arial"/>
            </a:endParaRPr>
          </a:p>
          <a:p>
            <a:pPr>
              <a:lnSpc>
                <a:spcPct val="100000"/>
              </a:lnSpc>
            </a:pPr>
            <a:r>
              <a:rPr lang="fr-BE" sz="1600" b="0" strike="noStrike" spc="-1">
                <a:solidFill>
                  <a:srgbClr val="FFFFFF"/>
                </a:solidFill>
                <a:latin typeface="Calibri"/>
                <a:ea typeface="MS Gothic"/>
              </a:rPr>
              <a:t>Surréagir</a:t>
            </a:r>
            <a:endParaRPr lang="fr-BE" sz="1600" b="0" strike="noStrike" spc="-1">
              <a:latin typeface="Arial"/>
            </a:endParaRPr>
          </a:p>
        </p:txBody>
      </p:sp>
      <p:sp>
        <p:nvSpPr>
          <p:cNvPr id="495" name="CustomShape 2"/>
          <p:cNvSpPr/>
          <p:nvPr/>
        </p:nvSpPr>
        <p:spPr>
          <a:xfrm>
            <a:off x="1854720" y="958320"/>
            <a:ext cx="3497040" cy="103320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00000"/>
              </a:lnSpc>
            </a:pPr>
            <a:r>
              <a:rPr lang="fr-BE" sz="1600" b="0" strike="noStrike" spc="-1">
                <a:solidFill>
                  <a:srgbClr val="434343"/>
                </a:solidFill>
                <a:latin typeface="Calibri"/>
                <a:ea typeface="Century Gothic"/>
              </a:rPr>
              <a:t>Prendre le temps d’écouter et de vérifier s’il semble bien s’agir de harcèlement avant d’agir</a:t>
            </a:r>
            <a:endParaRPr lang="fr-BE" sz="1600" b="0" strike="noStrike" spc="-1">
              <a:latin typeface="Arial"/>
            </a:endParaRPr>
          </a:p>
        </p:txBody>
      </p:sp>
      <p:sp>
        <p:nvSpPr>
          <p:cNvPr id="496" name="CustomShape 3"/>
          <p:cNvSpPr/>
          <p:nvPr/>
        </p:nvSpPr>
        <p:spPr>
          <a:xfrm>
            <a:off x="57600" y="3049920"/>
            <a:ext cx="2246760" cy="59220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15000"/>
              </a:lnSpc>
            </a:pPr>
            <a:r>
              <a:rPr lang="fr-BE" sz="1600" b="0" strike="noStrike" spc="-1">
                <a:solidFill>
                  <a:srgbClr val="434343"/>
                </a:solidFill>
                <a:latin typeface="Calibri"/>
                <a:ea typeface="Century Gothic"/>
              </a:rPr>
              <a:t>Prévenir l’école </a:t>
            </a:r>
            <a:endParaRPr lang="fr-BE" sz="1600" b="0" strike="noStrike" spc="-1">
              <a:latin typeface="Arial"/>
            </a:endParaRPr>
          </a:p>
          <a:p>
            <a:pPr algn="ctr">
              <a:lnSpc>
                <a:spcPct val="115000"/>
              </a:lnSpc>
            </a:pPr>
            <a:r>
              <a:rPr lang="fr-BE" sz="1600" b="0" strike="noStrike" spc="-1">
                <a:solidFill>
                  <a:srgbClr val="434343"/>
                </a:solidFill>
                <a:latin typeface="Calibri"/>
                <a:ea typeface="Century Gothic"/>
              </a:rPr>
              <a:t>et en informer l’enfant</a:t>
            </a:r>
            <a:endParaRPr lang="fr-BE" sz="1600" b="0" strike="noStrike" spc="-1">
              <a:latin typeface="Arial"/>
            </a:endParaRPr>
          </a:p>
        </p:txBody>
      </p:sp>
      <p:sp>
        <p:nvSpPr>
          <p:cNvPr id="497" name="CustomShape 4"/>
          <p:cNvSpPr/>
          <p:nvPr/>
        </p:nvSpPr>
        <p:spPr>
          <a:xfrm>
            <a:off x="90720" y="1075320"/>
            <a:ext cx="2246760" cy="2031840"/>
          </a:xfrm>
          <a:prstGeom prst="irregularSeal1">
            <a:avLst/>
          </a:prstGeom>
          <a:solidFill>
            <a:srgbClr val="E06666"/>
          </a:solidFill>
          <a:ln w="9360">
            <a:solidFill>
              <a:schemeClr val="dk2"/>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r>
              <a:rPr lang="fr-BE" sz="1600" b="0" strike="noStrike" spc="-1">
                <a:solidFill>
                  <a:srgbClr val="FFFFFF"/>
                </a:solidFill>
                <a:latin typeface="Calibri"/>
                <a:ea typeface="Century Gothic"/>
              </a:rPr>
              <a:t>Minimiser /  Banaliser</a:t>
            </a:r>
            <a:endParaRPr lang="fr-BE" sz="1600" b="0" strike="noStrike" spc="-1">
              <a:latin typeface="Arial"/>
            </a:endParaRPr>
          </a:p>
        </p:txBody>
      </p:sp>
      <p:sp>
        <p:nvSpPr>
          <p:cNvPr id="498" name="CustomShape 5"/>
          <p:cNvSpPr/>
          <p:nvPr/>
        </p:nvSpPr>
        <p:spPr>
          <a:xfrm>
            <a:off x="5520960" y="2874600"/>
            <a:ext cx="3531600" cy="138672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15000"/>
              </a:lnSpc>
            </a:pPr>
            <a:r>
              <a:rPr lang="fr-BE" sz="1600" b="0" strike="noStrike" spc="-1">
                <a:solidFill>
                  <a:srgbClr val="434343"/>
                </a:solidFill>
                <a:latin typeface="Calibri"/>
                <a:ea typeface="Century Gothic"/>
              </a:rPr>
              <a:t>Soutenir et donner des stratégies : dire non / éviter / ne pas rester seul / parles aux adultes de l’école / soutien psychologique / …</a:t>
            </a:r>
            <a:endParaRPr lang="fr-BE" sz="1600" b="0" strike="noStrike" spc="-1">
              <a:latin typeface="Arial"/>
            </a:endParaRPr>
          </a:p>
        </p:txBody>
      </p:sp>
      <p:sp>
        <p:nvSpPr>
          <p:cNvPr id="499" name="CustomShape 6"/>
          <p:cNvSpPr/>
          <p:nvPr/>
        </p:nvSpPr>
        <p:spPr>
          <a:xfrm>
            <a:off x="5582520" y="1092600"/>
            <a:ext cx="3497040" cy="75276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00000"/>
              </a:lnSpc>
            </a:pPr>
            <a:r>
              <a:rPr lang="fr-BE" sz="1600" b="0" strike="noStrike" spc="-1">
                <a:solidFill>
                  <a:srgbClr val="434343"/>
                </a:solidFill>
                <a:latin typeface="Calibri"/>
                <a:ea typeface="Century Gothic"/>
              </a:rPr>
              <a:t>Encourager votre enfant à parler de ses émotions</a:t>
            </a:r>
            <a:endParaRPr lang="fr-BE" sz="1600" b="0" strike="noStrike" spc="-1">
              <a:latin typeface="Arial"/>
            </a:endParaRPr>
          </a:p>
        </p:txBody>
      </p:sp>
      <p:sp>
        <p:nvSpPr>
          <p:cNvPr id="500" name="CustomShape 7"/>
          <p:cNvSpPr/>
          <p:nvPr/>
        </p:nvSpPr>
        <p:spPr>
          <a:xfrm>
            <a:off x="90720" y="4724640"/>
            <a:ext cx="2128680" cy="94464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00000"/>
              </a:lnSpc>
            </a:pPr>
            <a:r>
              <a:rPr lang="fr-BE" sz="1600" b="0" strike="noStrike" spc="-1">
                <a:solidFill>
                  <a:srgbClr val="434343"/>
                </a:solidFill>
                <a:latin typeface="Calibri"/>
                <a:ea typeface="Century Gothic"/>
              </a:rPr>
              <a:t>Être ouvert aux pistes d’action de l’enfant</a:t>
            </a:r>
            <a:endParaRPr lang="fr-BE" sz="1600" b="0" strike="noStrike" spc="-1">
              <a:latin typeface="Arial"/>
            </a:endParaRPr>
          </a:p>
        </p:txBody>
      </p:sp>
      <p:sp>
        <p:nvSpPr>
          <p:cNvPr id="501" name="CustomShape 8"/>
          <p:cNvSpPr/>
          <p:nvPr/>
        </p:nvSpPr>
        <p:spPr>
          <a:xfrm>
            <a:off x="2989440" y="3628800"/>
            <a:ext cx="2401200" cy="81864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00000"/>
              </a:lnSpc>
            </a:pPr>
            <a:r>
              <a:rPr lang="fr-BE" sz="1600" b="0" strike="noStrike" spc="-1">
                <a:solidFill>
                  <a:srgbClr val="434343"/>
                </a:solidFill>
                <a:latin typeface="Calibri"/>
                <a:ea typeface="Century Gothic"/>
              </a:rPr>
              <a:t>Suivre la situation de près durant les mois qui suivent </a:t>
            </a:r>
            <a:endParaRPr lang="fr-BE" sz="1600" b="0" strike="noStrike" spc="-1">
              <a:latin typeface="Arial"/>
            </a:endParaRPr>
          </a:p>
        </p:txBody>
      </p:sp>
      <p:sp>
        <p:nvSpPr>
          <p:cNvPr id="502" name="CustomShape 9"/>
          <p:cNvSpPr/>
          <p:nvPr/>
        </p:nvSpPr>
        <p:spPr>
          <a:xfrm>
            <a:off x="2655000" y="5607720"/>
            <a:ext cx="3794400" cy="106740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00000"/>
              </a:lnSpc>
            </a:pPr>
            <a:r>
              <a:rPr lang="fr-BE" sz="1600" b="0" strike="noStrike" spc="-1">
                <a:solidFill>
                  <a:srgbClr val="434343"/>
                </a:solidFill>
                <a:latin typeface="Calibri"/>
                <a:ea typeface="Century Gothic"/>
              </a:rPr>
              <a:t>Proposer des activités qui peuvent lui redonner confiance : théâtre, dessin, sports, ateliers de répartie,...</a:t>
            </a:r>
            <a:endParaRPr lang="fr-BE" sz="1600" b="0" strike="noStrike" spc="-1">
              <a:latin typeface="Arial"/>
            </a:endParaRPr>
          </a:p>
        </p:txBody>
      </p:sp>
      <p:pic>
        <p:nvPicPr>
          <p:cNvPr id="503" name="Google Shape;495;g948c959bb5_0_164"/>
          <p:cNvPicPr/>
          <p:nvPr/>
        </p:nvPicPr>
        <p:blipFill>
          <a:blip r:embed="rId3"/>
          <a:stretch/>
        </p:blipFill>
        <p:spPr>
          <a:xfrm>
            <a:off x="7315200" y="139680"/>
            <a:ext cx="1133280" cy="840600"/>
          </a:xfrm>
          <a:prstGeom prst="rect">
            <a:avLst/>
          </a:prstGeom>
          <a:ln>
            <a:noFill/>
          </a:ln>
        </p:spPr>
      </p:pic>
      <p:sp>
        <p:nvSpPr>
          <p:cNvPr id="504" name="CustomShape 10"/>
          <p:cNvSpPr/>
          <p:nvPr/>
        </p:nvSpPr>
        <p:spPr>
          <a:xfrm>
            <a:off x="5391360" y="1957680"/>
            <a:ext cx="3661200" cy="79236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00000"/>
              </a:lnSpc>
            </a:pPr>
            <a:r>
              <a:rPr lang="fr-BE" sz="1600" b="0" strike="noStrike" spc="-1">
                <a:solidFill>
                  <a:srgbClr val="434343"/>
                </a:solidFill>
                <a:latin typeface="Calibri"/>
                <a:ea typeface="Century Gothic"/>
              </a:rPr>
              <a:t>Dire que ce qu’il vit est malheureusement courant dans les groupes d’enfants et n’est pas de sa faute</a:t>
            </a:r>
            <a:endParaRPr lang="fr-BE" sz="1600" b="0" strike="noStrike" spc="-1">
              <a:latin typeface="Arial"/>
            </a:endParaRPr>
          </a:p>
        </p:txBody>
      </p:sp>
      <p:sp>
        <p:nvSpPr>
          <p:cNvPr id="505" name="CustomShape 11"/>
          <p:cNvSpPr/>
          <p:nvPr/>
        </p:nvSpPr>
        <p:spPr>
          <a:xfrm>
            <a:off x="840960" y="35280"/>
            <a:ext cx="7220880" cy="80064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pPr>
            <a:r>
              <a:rPr lang="fr-BE" sz="2800" b="0" strike="noStrike" spc="-1">
                <a:solidFill>
                  <a:srgbClr val="0070C0"/>
                </a:solidFill>
                <a:latin typeface="Arial"/>
                <a:ea typeface="MS Gothic"/>
              </a:rPr>
              <a:t>Soutenir votre enfant s’il est victime </a:t>
            </a:r>
            <a:endParaRPr lang="fr-BE" sz="2800" b="0" strike="noStrike" spc="-1">
              <a:latin typeface="Arial"/>
            </a:endParaRPr>
          </a:p>
        </p:txBody>
      </p:sp>
      <p:sp>
        <p:nvSpPr>
          <p:cNvPr id="506" name="CustomShape 12"/>
          <p:cNvSpPr/>
          <p:nvPr/>
        </p:nvSpPr>
        <p:spPr>
          <a:xfrm>
            <a:off x="159480" y="3768120"/>
            <a:ext cx="2557080" cy="84060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15000"/>
              </a:lnSpc>
            </a:pPr>
            <a:r>
              <a:rPr lang="fr-BE" sz="1600" b="0" strike="noStrike" spc="-1">
                <a:solidFill>
                  <a:srgbClr val="434343"/>
                </a:solidFill>
                <a:latin typeface="Calibri"/>
                <a:ea typeface="Century Gothic"/>
              </a:rPr>
              <a:t>Rappeler que l’objectif est d’aider, pas de punir</a:t>
            </a:r>
            <a:endParaRPr lang="fr-BE" sz="1600" b="0" strike="noStrike" spc="-1">
              <a:latin typeface="Arial"/>
            </a:endParaRPr>
          </a:p>
        </p:txBody>
      </p:sp>
      <p:sp>
        <p:nvSpPr>
          <p:cNvPr id="507" name="CustomShape 13"/>
          <p:cNvSpPr/>
          <p:nvPr/>
        </p:nvSpPr>
        <p:spPr>
          <a:xfrm>
            <a:off x="2717280" y="4573440"/>
            <a:ext cx="3976200" cy="84060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00000"/>
              </a:lnSpc>
            </a:pPr>
            <a:r>
              <a:rPr lang="fr-BE" sz="1600" b="0" strike="noStrike" spc="-1">
                <a:solidFill>
                  <a:srgbClr val="434343"/>
                </a:solidFill>
                <a:latin typeface="Calibri"/>
                <a:ea typeface="Century Gothic"/>
              </a:rPr>
              <a:t>Veiller à multiplier les interactions dans son groupe et à lui offrir des possibilités d’autres groupes d’appartenance</a:t>
            </a:r>
            <a:endParaRPr lang="fr-BE" sz="1600" b="0" strike="noStrike" spc="-1">
              <a:latin typeface="Arial"/>
            </a:endParaRPr>
          </a:p>
        </p:txBody>
      </p:sp>
      <p:sp>
        <p:nvSpPr>
          <p:cNvPr id="508" name="CustomShape 14"/>
          <p:cNvSpPr/>
          <p:nvPr/>
        </p:nvSpPr>
        <p:spPr>
          <a:xfrm>
            <a:off x="206280" y="5806440"/>
            <a:ext cx="2246760" cy="94464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15000"/>
              </a:lnSpc>
            </a:pPr>
            <a:r>
              <a:rPr lang="fr-BE" sz="1600" b="0" strike="noStrike" spc="-1">
                <a:solidFill>
                  <a:srgbClr val="434343"/>
                </a:solidFill>
                <a:latin typeface="Calibri"/>
                <a:ea typeface="Century Gothic"/>
              </a:rPr>
              <a:t>Soutenir les démarches de l’équipe KiVa intervention</a:t>
            </a:r>
            <a:endParaRPr lang="fr-BE" sz="1600" b="0" strike="noStrike" spc="-1">
              <a:latin typeface="Arial"/>
            </a:endParaRPr>
          </a:p>
        </p:txBody>
      </p:sp>
      <p:sp>
        <p:nvSpPr>
          <p:cNvPr id="509" name="CustomShape 15"/>
          <p:cNvSpPr/>
          <p:nvPr/>
        </p:nvSpPr>
        <p:spPr>
          <a:xfrm>
            <a:off x="2428920" y="2146680"/>
            <a:ext cx="2871000" cy="134856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15000"/>
              </a:lnSpc>
            </a:pPr>
            <a:r>
              <a:rPr lang="fr-BE" sz="1600" b="0" strike="noStrike" spc="-1">
                <a:solidFill>
                  <a:srgbClr val="434343"/>
                </a:solidFill>
                <a:latin typeface="Calibri"/>
                <a:ea typeface="Century Gothic"/>
              </a:rPr>
              <a:t>Ne nommer le harcèlement auprès de l’enfant que si vous êtes certains qu’il s’agit de cela et que l’enfant l’évoque de lui-même </a:t>
            </a:r>
            <a:endParaRPr lang="fr-BE" sz="1600" b="0" strike="noStrike"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4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4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4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50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49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50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49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49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fill="hold" nodeType="clickEffect">
                                  <p:stCondLst>
                                    <p:cond delay="0"/>
                                  </p:stCondLst>
                                  <p:childTnLst>
                                    <p:set>
                                      <p:cBhvr>
                                        <p:cTn id="38" dur="1" fill="hold">
                                          <p:stCondLst>
                                            <p:cond delay="0"/>
                                          </p:stCondLst>
                                        </p:cTn>
                                        <p:tgtEl>
                                          <p:spTgt spid="50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fill="hold" nodeType="clickEffect">
                                  <p:stCondLst>
                                    <p:cond delay="0"/>
                                  </p:stCondLst>
                                  <p:childTnLst>
                                    <p:set>
                                      <p:cBhvr>
                                        <p:cTn id="42" dur="1" fill="hold">
                                          <p:stCondLst>
                                            <p:cond delay="0"/>
                                          </p:stCondLst>
                                        </p:cTn>
                                        <p:tgtEl>
                                          <p:spTgt spid="50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fill="hold" nodeType="clickEffect">
                                  <p:stCondLst>
                                    <p:cond delay="0"/>
                                  </p:stCondLst>
                                  <p:childTnLst>
                                    <p:set>
                                      <p:cBhvr>
                                        <p:cTn id="46" dur="1" fill="hold">
                                          <p:stCondLst>
                                            <p:cond delay="0"/>
                                          </p:stCondLst>
                                        </p:cTn>
                                        <p:tgtEl>
                                          <p:spTgt spid="50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fill="hold" nodeType="clickEffect">
                                  <p:stCondLst>
                                    <p:cond delay="0"/>
                                  </p:stCondLst>
                                  <p:childTnLst>
                                    <p:set>
                                      <p:cBhvr>
                                        <p:cTn id="50" dur="1" fill="hold">
                                          <p:stCondLst>
                                            <p:cond delay="0"/>
                                          </p:stCondLst>
                                        </p:cTn>
                                        <p:tgtEl>
                                          <p:spTgt spid="50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fill="hold" nodeType="clickEffect">
                                  <p:stCondLst>
                                    <p:cond delay="0"/>
                                  </p:stCondLst>
                                  <p:childTnLst>
                                    <p:set>
                                      <p:cBhvr>
                                        <p:cTn id="54" dur="1" fill="hold">
                                          <p:stCondLst>
                                            <p:cond delay="0"/>
                                          </p:stCondLst>
                                        </p:cTn>
                                        <p:tgtEl>
                                          <p:spTgt spid="50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fill="hold" nodeType="clickEffect">
                                  <p:stCondLst>
                                    <p:cond delay="0"/>
                                  </p:stCondLst>
                                  <p:childTnLst>
                                    <p:set>
                                      <p:cBhvr>
                                        <p:cTn id="58" dur="1" fill="hold">
                                          <p:stCondLst>
                                            <p:cond delay="0"/>
                                          </p:stCondLst>
                                        </p:cTn>
                                        <p:tgtEl>
                                          <p:spTgt spid="5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 name="CustomShape 1"/>
          <p:cNvSpPr/>
          <p:nvPr/>
        </p:nvSpPr>
        <p:spPr>
          <a:xfrm>
            <a:off x="4939560" y="2615040"/>
            <a:ext cx="3861720" cy="99072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15000"/>
              </a:lnSpc>
            </a:pPr>
            <a:r>
              <a:rPr lang="fr-BE" sz="1600" b="0" strike="noStrike" spc="-1">
                <a:solidFill>
                  <a:srgbClr val="434343"/>
                </a:solidFill>
                <a:latin typeface="Calibri"/>
                <a:ea typeface="Century Gothic"/>
              </a:rPr>
              <a:t>Lui conseiller de ne pas participer aux comportements préjudiciables pour l’enfant ciblé (Ex. : ne pas rire)</a:t>
            </a:r>
            <a:endParaRPr lang="fr-BE" sz="1600" b="0" strike="noStrike" spc="-1">
              <a:latin typeface="Arial"/>
            </a:endParaRPr>
          </a:p>
        </p:txBody>
      </p:sp>
      <p:sp>
        <p:nvSpPr>
          <p:cNvPr id="511" name="CustomShape 2"/>
          <p:cNvSpPr/>
          <p:nvPr/>
        </p:nvSpPr>
        <p:spPr>
          <a:xfrm>
            <a:off x="2721600" y="1180080"/>
            <a:ext cx="3367080" cy="57096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nSpc>
                <a:spcPct val="100000"/>
              </a:lnSpc>
            </a:pPr>
            <a:r>
              <a:rPr lang="fr-BE" sz="1600" b="0" strike="noStrike" spc="-1">
                <a:solidFill>
                  <a:srgbClr val="434343"/>
                </a:solidFill>
                <a:latin typeface="Calibri"/>
                <a:ea typeface="Century Gothic"/>
              </a:rPr>
              <a:t>Ecouter et prendre de l’information</a:t>
            </a:r>
            <a:endParaRPr lang="fr-BE" sz="1600" b="0" strike="noStrike" spc="-1">
              <a:latin typeface="Arial"/>
            </a:endParaRPr>
          </a:p>
        </p:txBody>
      </p:sp>
      <p:sp>
        <p:nvSpPr>
          <p:cNvPr id="512" name="CustomShape 3"/>
          <p:cNvSpPr/>
          <p:nvPr/>
        </p:nvSpPr>
        <p:spPr>
          <a:xfrm>
            <a:off x="91440" y="4774320"/>
            <a:ext cx="2629440" cy="84060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00000"/>
              </a:lnSpc>
            </a:pPr>
            <a:r>
              <a:rPr lang="fr-BE" sz="1600" b="0" strike="noStrike" spc="-1">
                <a:solidFill>
                  <a:srgbClr val="434343"/>
                </a:solidFill>
                <a:latin typeface="Calibri"/>
                <a:ea typeface="Century Gothic"/>
              </a:rPr>
              <a:t>L’inviter à se mettre à plusieurs pour défendre la victime</a:t>
            </a:r>
            <a:endParaRPr lang="fr-BE" sz="1600" b="0" strike="noStrike" spc="-1">
              <a:latin typeface="Arial"/>
            </a:endParaRPr>
          </a:p>
        </p:txBody>
      </p:sp>
      <p:sp>
        <p:nvSpPr>
          <p:cNvPr id="513" name="CustomShape 4"/>
          <p:cNvSpPr/>
          <p:nvPr/>
        </p:nvSpPr>
        <p:spPr>
          <a:xfrm>
            <a:off x="91440" y="3253680"/>
            <a:ext cx="2147760" cy="99072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00000"/>
              </a:lnSpc>
            </a:pPr>
            <a:r>
              <a:rPr lang="fr-BE" sz="1600" b="0" strike="noStrike" spc="-1">
                <a:solidFill>
                  <a:srgbClr val="434343"/>
                </a:solidFill>
                <a:latin typeface="Calibri"/>
                <a:ea typeface="Century Gothic"/>
              </a:rPr>
              <a:t>L’inviter à signaler la souffrance de l’enfant ciblé à l’école </a:t>
            </a:r>
            <a:endParaRPr lang="fr-BE" sz="1600" b="0" strike="noStrike" spc="-1">
              <a:latin typeface="Arial"/>
            </a:endParaRPr>
          </a:p>
        </p:txBody>
      </p:sp>
      <p:sp>
        <p:nvSpPr>
          <p:cNvPr id="514" name="CustomShape 5"/>
          <p:cNvSpPr/>
          <p:nvPr/>
        </p:nvSpPr>
        <p:spPr>
          <a:xfrm>
            <a:off x="6541920" y="1566360"/>
            <a:ext cx="2246760" cy="82368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nSpc>
                <a:spcPct val="100000"/>
              </a:lnSpc>
            </a:pPr>
            <a:r>
              <a:rPr lang="fr-BE" sz="1600" b="0" strike="noStrike" spc="-1">
                <a:solidFill>
                  <a:srgbClr val="434343"/>
                </a:solidFill>
                <a:latin typeface="Calibri"/>
                <a:ea typeface="Century Gothic"/>
              </a:rPr>
              <a:t>Inviter votre enfant à mettre des mots sur ses émotions</a:t>
            </a:r>
            <a:endParaRPr lang="fr-BE" sz="1600" b="0" strike="noStrike" spc="-1">
              <a:latin typeface="Arial"/>
            </a:endParaRPr>
          </a:p>
        </p:txBody>
      </p:sp>
      <p:sp>
        <p:nvSpPr>
          <p:cNvPr id="515" name="CustomShape 6"/>
          <p:cNvSpPr/>
          <p:nvPr/>
        </p:nvSpPr>
        <p:spPr>
          <a:xfrm>
            <a:off x="192600" y="1075680"/>
            <a:ext cx="2246760" cy="2031840"/>
          </a:xfrm>
          <a:prstGeom prst="irregularSeal1">
            <a:avLst/>
          </a:prstGeom>
          <a:solidFill>
            <a:srgbClr val="E06666"/>
          </a:solidFill>
          <a:ln w="9360">
            <a:solidFill>
              <a:schemeClr val="dk2"/>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r>
              <a:rPr lang="fr-BE" sz="1600" b="0" strike="noStrike" spc="-1">
                <a:solidFill>
                  <a:srgbClr val="FFFFFF"/>
                </a:solidFill>
                <a:latin typeface="Calibri"/>
                <a:ea typeface="Century Gothic"/>
              </a:rPr>
              <a:t>Banaliser</a:t>
            </a:r>
            <a:endParaRPr lang="fr-BE" sz="1600" b="0" strike="noStrike" spc="-1">
              <a:latin typeface="Arial"/>
            </a:endParaRPr>
          </a:p>
        </p:txBody>
      </p:sp>
      <p:sp>
        <p:nvSpPr>
          <p:cNvPr id="516" name="CustomShape 7"/>
          <p:cNvSpPr/>
          <p:nvPr/>
        </p:nvSpPr>
        <p:spPr>
          <a:xfrm>
            <a:off x="5973120" y="4774320"/>
            <a:ext cx="2915640" cy="2113200"/>
          </a:xfrm>
          <a:prstGeom prst="irregularSeal1">
            <a:avLst/>
          </a:prstGeom>
          <a:solidFill>
            <a:srgbClr val="990000"/>
          </a:solidFill>
          <a:ln w="9360">
            <a:solidFill>
              <a:schemeClr val="dk2"/>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gn="ctr">
              <a:lnSpc>
                <a:spcPct val="100000"/>
              </a:lnSpc>
            </a:pPr>
            <a:r>
              <a:rPr lang="fr-BE" sz="1600" b="0" strike="noStrike" spc="-1">
                <a:solidFill>
                  <a:srgbClr val="FFFFFF"/>
                </a:solidFill>
                <a:latin typeface="Calibri"/>
                <a:ea typeface="Century Gothic"/>
              </a:rPr>
              <a:t>Diaboliser</a:t>
            </a:r>
            <a:endParaRPr lang="fr-BE" sz="1600" b="0" strike="noStrike" spc="-1">
              <a:latin typeface="Arial"/>
            </a:endParaRPr>
          </a:p>
        </p:txBody>
      </p:sp>
      <p:sp>
        <p:nvSpPr>
          <p:cNvPr id="517" name="CustomShape 8"/>
          <p:cNvSpPr/>
          <p:nvPr/>
        </p:nvSpPr>
        <p:spPr>
          <a:xfrm>
            <a:off x="2273040" y="2045160"/>
            <a:ext cx="2517480" cy="127368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nSpc>
                <a:spcPct val="100000"/>
              </a:lnSpc>
            </a:pPr>
            <a:r>
              <a:rPr lang="fr-BE" sz="1600" b="0" strike="noStrike" spc="-1" dirty="0">
                <a:solidFill>
                  <a:srgbClr val="434343"/>
                </a:solidFill>
                <a:latin typeface="Calibri"/>
                <a:ea typeface="Century Gothic"/>
              </a:rPr>
              <a:t>Développer son empathie pour chacun et en particulier pour la victime </a:t>
            </a:r>
            <a:endParaRPr lang="fr-BE" sz="1600" b="0" strike="noStrike" spc="-1" dirty="0">
              <a:latin typeface="Arial"/>
            </a:endParaRPr>
          </a:p>
        </p:txBody>
      </p:sp>
      <p:pic>
        <p:nvPicPr>
          <p:cNvPr id="518" name="Google Shape;498;g948c959bb5_0_164"/>
          <p:cNvPicPr/>
          <p:nvPr/>
        </p:nvPicPr>
        <p:blipFill>
          <a:blip r:embed="rId3"/>
          <a:stretch/>
        </p:blipFill>
        <p:spPr>
          <a:xfrm>
            <a:off x="7576560" y="159120"/>
            <a:ext cx="551520" cy="1216800"/>
          </a:xfrm>
          <a:prstGeom prst="rect">
            <a:avLst/>
          </a:prstGeom>
          <a:ln>
            <a:noFill/>
          </a:ln>
        </p:spPr>
      </p:pic>
      <p:sp>
        <p:nvSpPr>
          <p:cNvPr id="519" name="CustomShape 9"/>
          <p:cNvSpPr/>
          <p:nvPr/>
        </p:nvSpPr>
        <p:spPr>
          <a:xfrm>
            <a:off x="794520" y="157680"/>
            <a:ext cx="7220880" cy="80064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pPr>
            <a:r>
              <a:rPr lang="fr-BE" sz="2800" b="0" strike="noStrike" spc="-1">
                <a:solidFill>
                  <a:srgbClr val="0070C0"/>
                </a:solidFill>
                <a:latin typeface="Arial"/>
                <a:ea typeface="MS Gothic"/>
              </a:rPr>
              <a:t>Soutenir votre enfant s’il est témoin </a:t>
            </a:r>
            <a:endParaRPr lang="fr-BE" sz="2800" b="0" strike="noStrike" spc="-1">
              <a:latin typeface="Arial"/>
            </a:endParaRPr>
          </a:p>
        </p:txBody>
      </p:sp>
      <p:sp>
        <p:nvSpPr>
          <p:cNvPr id="520" name="CustomShape 10"/>
          <p:cNvSpPr/>
          <p:nvPr/>
        </p:nvSpPr>
        <p:spPr>
          <a:xfrm>
            <a:off x="2482920" y="3701160"/>
            <a:ext cx="2246760" cy="94464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15000"/>
              </a:lnSpc>
            </a:pPr>
            <a:r>
              <a:rPr lang="fr-BE" sz="1600" b="0" strike="noStrike" spc="-1">
                <a:solidFill>
                  <a:srgbClr val="434343"/>
                </a:solidFill>
                <a:latin typeface="Calibri"/>
                <a:ea typeface="Century Gothic"/>
              </a:rPr>
              <a:t>Prévenir l’école </a:t>
            </a:r>
            <a:endParaRPr lang="fr-BE" sz="1600" b="0" strike="noStrike" spc="-1">
              <a:latin typeface="Arial"/>
            </a:endParaRPr>
          </a:p>
          <a:p>
            <a:pPr algn="ctr">
              <a:lnSpc>
                <a:spcPct val="115000"/>
              </a:lnSpc>
            </a:pPr>
            <a:r>
              <a:rPr lang="fr-BE" sz="1600" b="0" strike="noStrike" spc="-1">
                <a:solidFill>
                  <a:srgbClr val="434343"/>
                </a:solidFill>
                <a:latin typeface="Calibri"/>
                <a:ea typeface="Century Gothic"/>
              </a:rPr>
              <a:t>et en informer l’enfant</a:t>
            </a:r>
            <a:endParaRPr lang="fr-BE" sz="1600" b="0" strike="noStrike" spc="-1">
              <a:latin typeface="Arial"/>
            </a:endParaRPr>
          </a:p>
        </p:txBody>
      </p:sp>
      <p:sp>
        <p:nvSpPr>
          <p:cNvPr id="521" name="CustomShape 11"/>
          <p:cNvSpPr/>
          <p:nvPr/>
        </p:nvSpPr>
        <p:spPr>
          <a:xfrm>
            <a:off x="5288400" y="3865680"/>
            <a:ext cx="3164400" cy="90792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15000"/>
              </a:lnSpc>
            </a:pPr>
            <a:r>
              <a:rPr lang="fr-BE" sz="1600" b="0" strike="noStrike" spc="-1">
                <a:solidFill>
                  <a:srgbClr val="434343"/>
                </a:solidFill>
                <a:latin typeface="Calibri"/>
                <a:ea typeface="Century Gothic"/>
              </a:rPr>
              <a:t>Soutenir l’enfant qui est appelé comme explorateur dans sa recherche de solutions </a:t>
            </a:r>
            <a:endParaRPr lang="fr-BE" sz="1600" b="0" strike="noStrike" spc="-1">
              <a:latin typeface="Arial"/>
            </a:endParaRPr>
          </a:p>
        </p:txBody>
      </p:sp>
      <p:sp>
        <p:nvSpPr>
          <p:cNvPr id="522" name="CustomShape 12"/>
          <p:cNvSpPr/>
          <p:nvPr/>
        </p:nvSpPr>
        <p:spPr>
          <a:xfrm>
            <a:off x="2911320" y="4875120"/>
            <a:ext cx="2871000" cy="147996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15000"/>
              </a:lnSpc>
            </a:pPr>
            <a:r>
              <a:rPr lang="fr-BE" sz="1600" b="0" strike="noStrike" spc="-1">
                <a:solidFill>
                  <a:srgbClr val="434343"/>
                </a:solidFill>
                <a:latin typeface="Calibri"/>
                <a:ea typeface="Century Gothic"/>
              </a:rPr>
              <a:t>Ne nommer le harcèlement auprès de l’enfant que si vous êtes certains qu’il s’agit de cela et que l’enfant l’évoque de lui-même </a:t>
            </a:r>
            <a:endParaRPr lang="fr-BE" sz="1600" b="0" strike="noStrike"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5"/>
                                        </p:tgtEl>
                                        <p:attrNameLst>
                                          <p:attrName>style.visibility</p:attrName>
                                        </p:attrNameLst>
                                      </p:cBhvr>
                                      <p:to>
                                        <p:strVal val="visible"/>
                                      </p:to>
                                    </p:set>
                                    <p:anim calcmode="lin" valueType="num">
                                      <p:cBhvr additive="repl">
                                        <p:cTn id="7" dur="500" fill="hold"/>
                                        <p:tgtEl>
                                          <p:spTgt spid="515"/>
                                        </p:tgtEl>
                                        <p:attrNameLst>
                                          <p:attrName>ppt_x</p:attrName>
                                        </p:attrNameLst>
                                      </p:cBhvr>
                                      <p:tavLst>
                                        <p:tav tm="0">
                                          <p:val>
                                            <p:strVal val="#ppt_x"/>
                                          </p:val>
                                        </p:tav>
                                        <p:tav tm="100000">
                                          <p:val>
                                            <p:strVal val="#ppt_x"/>
                                          </p:val>
                                        </p:tav>
                                      </p:tavLst>
                                    </p:anim>
                                    <p:anim calcmode="lin" valueType="num">
                                      <p:cBhvr additive="repl">
                                        <p:cTn id="8" dur="500" fill="hold"/>
                                        <p:tgtEl>
                                          <p:spTgt spid="5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6"/>
                                        </p:tgtEl>
                                        <p:attrNameLst>
                                          <p:attrName>style.visibility</p:attrName>
                                        </p:attrNameLst>
                                      </p:cBhvr>
                                      <p:to>
                                        <p:strVal val="visible"/>
                                      </p:to>
                                    </p:set>
                                    <p:anim calcmode="lin" valueType="num">
                                      <p:cBhvr additive="repl">
                                        <p:cTn id="13" dur="500" fill="hold"/>
                                        <p:tgtEl>
                                          <p:spTgt spid="516"/>
                                        </p:tgtEl>
                                        <p:attrNameLst>
                                          <p:attrName>ppt_x</p:attrName>
                                        </p:attrNameLst>
                                      </p:cBhvr>
                                      <p:tavLst>
                                        <p:tav tm="0">
                                          <p:val>
                                            <p:strVal val="#ppt_x"/>
                                          </p:val>
                                        </p:tav>
                                        <p:tav tm="100000">
                                          <p:val>
                                            <p:strVal val="#ppt_x"/>
                                          </p:val>
                                        </p:tav>
                                      </p:tavLst>
                                    </p:anim>
                                    <p:anim calcmode="lin" valueType="num">
                                      <p:cBhvr additive="repl">
                                        <p:cTn id="14" dur="500" fill="hold"/>
                                        <p:tgtEl>
                                          <p:spTgt spid="5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5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5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5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5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5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fill="hold" nodeType="clickEffect">
                                  <p:stCondLst>
                                    <p:cond delay="0"/>
                                  </p:stCondLst>
                                  <p:childTnLst>
                                    <p:set>
                                      <p:cBhvr>
                                        <p:cTn id="38" dur="1" fill="hold">
                                          <p:stCondLst>
                                            <p:cond delay="0"/>
                                          </p:stCondLst>
                                        </p:cTn>
                                        <p:tgtEl>
                                          <p:spTgt spid="5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fill="hold" nodeType="clickEffect">
                                  <p:stCondLst>
                                    <p:cond delay="0"/>
                                  </p:stCondLst>
                                  <p:childTnLst>
                                    <p:set>
                                      <p:cBhvr>
                                        <p:cTn id="42" dur="1" fill="hold">
                                          <p:stCondLst>
                                            <p:cond delay="0"/>
                                          </p:stCondLst>
                                        </p:cTn>
                                        <p:tgtEl>
                                          <p:spTgt spid="5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fill="hold" nodeType="clickEffect">
                                  <p:stCondLst>
                                    <p:cond delay="0"/>
                                  </p:stCondLst>
                                  <p:childTnLst>
                                    <p:set>
                                      <p:cBhvr>
                                        <p:cTn id="46" dur="1" fill="hold">
                                          <p:stCondLst>
                                            <p:cond delay="0"/>
                                          </p:stCondLst>
                                        </p:cTn>
                                        <p:tgtEl>
                                          <p:spTgt spid="5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fill="hold" nodeType="clickEffect">
                                  <p:stCondLst>
                                    <p:cond delay="0"/>
                                  </p:stCondLst>
                                  <p:childTnLst>
                                    <p:set>
                                      <p:cBhvr>
                                        <p:cTn id="50" dur="1" fill="hold">
                                          <p:stCondLst>
                                            <p:cond delay="0"/>
                                          </p:stCondLst>
                                        </p:cTn>
                                        <p:tgtEl>
                                          <p:spTgt spid="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 name="CustomShape 1"/>
          <p:cNvSpPr/>
          <p:nvPr/>
        </p:nvSpPr>
        <p:spPr>
          <a:xfrm>
            <a:off x="14400" y="542160"/>
            <a:ext cx="2708640" cy="1967760"/>
          </a:xfrm>
          <a:prstGeom prst="irregularSeal1">
            <a:avLst/>
          </a:prstGeom>
          <a:solidFill>
            <a:srgbClr val="E06666"/>
          </a:solidFill>
          <a:ln w="9360">
            <a:solidFill>
              <a:schemeClr val="dk2"/>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gn="ctr">
              <a:lnSpc>
                <a:spcPct val="100000"/>
              </a:lnSpc>
              <a:spcBef>
                <a:spcPts val="400"/>
              </a:spcBef>
            </a:pPr>
            <a:r>
              <a:rPr lang="fr-BE" sz="1600" b="0" strike="noStrike" spc="-1">
                <a:solidFill>
                  <a:srgbClr val="FFFFFF"/>
                </a:solidFill>
                <a:latin typeface="Calibri"/>
                <a:ea typeface="Century Gothic"/>
              </a:rPr>
              <a:t> Minimiser / </a:t>
            </a:r>
            <a:endParaRPr lang="fr-BE" sz="1600" b="0" strike="noStrike" spc="-1">
              <a:latin typeface="Arial"/>
            </a:endParaRPr>
          </a:p>
          <a:p>
            <a:pPr algn="ctr">
              <a:lnSpc>
                <a:spcPct val="100000"/>
              </a:lnSpc>
              <a:spcBef>
                <a:spcPts val="400"/>
              </a:spcBef>
            </a:pPr>
            <a:r>
              <a:rPr lang="fr-BE" sz="1600" b="0" strike="noStrike" spc="-1">
                <a:solidFill>
                  <a:srgbClr val="FFFFFF"/>
                </a:solidFill>
                <a:latin typeface="Calibri"/>
                <a:ea typeface="Century Gothic"/>
              </a:rPr>
              <a:t>Être dans le déni</a:t>
            </a:r>
            <a:endParaRPr lang="fr-BE" sz="1600" b="0" strike="noStrike" spc="-1">
              <a:latin typeface="Arial"/>
            </a:endParaRPr>
          </a:p>
        </p:txBody>
      </p:sp>
      <p:sp>
        <p:nvSpPr>
          <p:cNvPr id="524" name="CustomShape 2"/>
          <p:cNvSpPr/>
          <p:nvPr/>
        </p:nvSpPr>
        <p:spPr>
          <a:xfrm>
            <a:off x="2313000" y="2019960"/>
            <a:ext cx="3342960" cy="78336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00000"/>
              </a:lnSpc>
            </a:pPr>
            <a:r>
              <a:rPr lang="fr-BE" sz="1600" b="0" strike="noStrike" spc="-1">
                <a:solidFill>
                  <a:srgbClr val="434343"/>
                </a:solidFill>
                <a:latin typeface="Calibri"/>
                <a:ea typeface="Century Gothic"/>
              </a:rPr>
              <a:t>Prendre acte des faits et mesurer la gravité de la situation</a:t>
            </a:r>
            <a:endParaRPr lang="fr-BE" sz="1600" b="0" strike="noStrike" spc="-1">
              <a:latin typeface="Arial"/>
            </a:endParaRPr>
          </a:p>
        </p:txBody>
      </p:sp>
      <p:sp>
        <p:nvSpPr>
          <p:cNvPr id="525" name="CustomShape 3"/>
          <p:cNvSpPr/>
          <p:nvPr/>
        </p:nvSpPr>
        <p:spPr>
          <a:xfrm>
            <a:off x="2506680" y="645120"/>
            <a:ext cx="2708640" cy="60444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00000"/>
              </a:lnSpc>
            </a:pPr>
            <a:r>
              <a:rPr lang="fr-BE" sz="1600" b="0" strike="noStrike" spc="-1">
                <a:solidFill>
                  <a:srgbClr val="434343"/>
                </a:solidFill>
                <a:latin typeface="Calibri"/>
                <a:ea typeface="Century Gothic"/>
              </a:rPr>
              <a:t>Vérifier. Prendre le temps d’écouter avant d’agir</a:t>
            </a:r>
            <a:endParaRPr lang="fr-BE" sz="1600" b="0" strike="noStrike" spc="-1">
              <a:latin typeface="Arial"/>
            </a:endParaRPr>
          </a:p>
        </p:txBody>
      </p:sp>
      <p:sp>
        <p:nvSpPr>
          <p:cNvPr id="526" name="CustomShape 4"/>
          <p:cNvSpPr/>
          <p:nvPr/>
        </p:nvSpPr>
        <p:spPr>
          <a:xfrm>
            <a:off x="6697080" y="4610160"/>
            <a:ext cx="2406960" cy="1971000"/>
          </a:xfrm>
          <a:prstGeom prst="irregularSeal1">
            <a:avLst/>
          </a:prstGeom>
          <a:solidFill>
            <a:srgbClr val="990000"/>
          </a:solidFill>
          <a:ln w="9360">
            <a:solidFill>
              <a:schemeClr val="dk2"/>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gn="ctr">
              <a:lnSpc>
                <a:spcPct val="100000"/>
              </a:lnSpc>
            </a:pPr>
            <a:r>
              <a:rPr lang="fr-BE" sz="1600" b="0" strike="noStrike" spc="-1">
                <a:solidFill>
                  <a:srgbClr val="FFFFFF"/>
                </a:solidFill>
                <a:latin typeface="Calibri Light"/>
                <a:ea typeface="Century Gothic"/>
              </a:rPr>
              <a:t>Punir /</a:t>
            </a:r>
            <a:endParaRPr lang="fr-BE" sz="1600" b="0" strike="noStrike" spc="-1">
              <a:latin typeface="Arial"/>
            </a:endParaRPr>
          </a:p>
          <a:p>
            <a:pPr algn="ctr">
              <a:lnSpc>
                <a:spcPct val="100000"/>
              </a:lnSpc>
            </a:pPr>
            <a:r>
              <a:rPr lang="fr-BE" sz="1600" b="0" strike="noStrike" spc="-1">
                <a:solidFill>
                  <a:srgbClr val="FFFFFF"/>
                </a:solidFill>
                <a:latin typeface="Calibri Light"/>
                <a:ea typeface="Century Gothic"/>
              </a:rPr>
              <a:t>Surréagir</a:t>
            </a:r>
            <a:endParaRPr lang="fr-BE" sz="1600" b="0" strike="noStrike" spc="-1">
              <a:latin typeface="Arial"/>
            </a:endParaRPr>
          </a:p>
        </p:txBody>
      </p:sp>
      <p:sp>
        <p:nvSpPr>
          <p:cNvPr id="527" name="CustomShape 5"/>
          <p:cNvSpPr/>
          <p:nvPr/>
        </p:nvSpPr>
        <p:spPr>
          <a:xfrm>
            <a:off x="6039360" y="3672360"/>
            <a:ext cx="3042720" cy="105120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00000"/>
              </a:lnSpc>
            </a:pPr>
            <a:r>
              <a:rPr lang="fr-BE" sz="1600" b="0" strike="noStrike" spc="-1">
                <a:solidFill>
                  <a:srgbClr val="434343"/>
                </a:solidFill>
                <a:latin typeface="Calibri"/>
                <a:ea typeface="Century Gothic"/>
              </a:rPr>
              <a:t>Sanctionner le comportement, pas votre enfant. Assurer votre enfant de votre soutien pour mettre fin à la situation. </a:t>
            </a:r>
            <a:endParaRPr lang="fr-BE" sz="1600" b="0" strike="noStrike" spc="-1">
              <a:latin typeface="Arial"/>
            </a:endParaRPr>
          </a:p>
        </p:txBody>
      </p:sp>
      <p:sp>
        <p:nvSpPr>
          <p:cNvPr id="528" name="CustomShape 6"/>
          <p:cNvSpPr/>
          <p:nvPr/>
        </p:nvSpPr>
        <p:spPr>
          <a:xfrm>
            <a:off x="5756400" y="2662560"/>
            <a:ext cx="3330000" cy="84060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nSpc>
                <a:spcPct val="100000"/>
              </a:lnSpc>
            </a:pPr>
            <a:r>
              <a:rPr lang="fr-BE" sz="1600" b="0" strike="noStrike" spc="-1">
                <a:solidFill>
                  <a:srgbClr val="434343"/>
                </a:solidFill>
                <a:latin typeface="Calibri"/>
                <a:ea typeface="Century Gothic"/>
              </a:rPr>
              <a:t>Mettre en lumière les conséquences des comportements relevés</a:t>
            </a:r>
            <a:endParaRPr lang="fr-BE" sz="1600" b="0" strike="noStrike" spc="-1">
              <a:latin typeface="Arial"/>
            </a:endParaRPr>
          </a:p>
        </p:txBody>
      </p:sp>
      <p:sp>
        <p:nvSpPr>
          <p:cNvPr id="529" name="CustomShape 7"/>
          <p:cNvSpPr/>
          <p:nvPr/>
        </p:nvSpPr>
        <p:spPr>
          <a:xfrm>
            <a:off x="5955120" y="1672560"/>
            <a:ext cx="3031560" cy="84060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00000"/>
              </a:lnSpc>
            </a:pPr>
            <a:r>
              <a:rPr lang="fr-BE" sz="1600" b="0" strike="noStrike" spc="-1">
                <a:solidFill>
                  <a:srgbClr val="434343"/>
                </a:solidFill>
                <a:latin typeface="Calibri"/>
                <a:ea typeface="Century Gothic"/>
              </a:rPr>
              <a:t>Lui rappeler la loi, les règles. Exprimer que vous désapprouvez son comportement</a:t>
            </a:r>
            <a:endParaRPr lang="fr-BE" sz="1600" b="0" strike="noStrike" spc="-1">
              <a:latin typeface="Arial"/>
            </a:endParaRPr>
          </a:p>
        </p:txBody>
      </p:sp>
      <p:sp>
        <p:nvSpPr>
          <p:cNvPr id="530" name="CustomShape 8"/>
          <p:cNvSpPr/>
          <p:nvPr/>
        </p:nvSpPr>
        <p:spPr>
          <a:xfrm>
            <a:off x="3074400" y="5358960"/>
            <a:ext cx="3616560" cy="47124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nSpc>
                <a:spcPct val="100000"/>
              </a:lnSpc>
            </a:pPr>
            <a:r>
              <a:rPr lang="fr-BE" sz="1600" b="0" strike="noStrike" spc="-1">
                <a:solidFill>
                  <a:srgbClr val="434343"/>
                </a:solidFill>
                <a:latin typeface="Calibri"/>
                <a:ea typeface="Century Gothic"/>
              </a:rPr>
              <a:t>Chercher avec lui comment « réparer »</a:t>
            </a:r>
            <a:endParaRPr lang="fr-BE" sz="1600" b="0" strike="noStrike" spc="-1">
              <a:latin typeface="Arial"/>
            </a:endParaRPr>
          </a:p>
        </p:txBody>
      </p:sp>
      <p:sp>
        <p:nvSpPr>
          <p:cNvPr id="531" name="CustomShape 9"/>
          <p:cNvSpPr/>
          <p:nvPr/>
        </p:nvSpPr>
        <p:spPr>
          <a:xfrm>
            <a:off x="115200" y="3886920"/>
            <a:ext cx="1428480" cy="178524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nSpc>
                <a:spcPct val="100000"/>
              </a:lnSpc>
            </a:pPr>
            <a:r>
              <a:rPr lang="fr-BE" sz="1600" b="0" strike="noStrike" spc="-1">
                <a:solidFill>
                  <a:srgbClr val="434343"/>
                </a:solidFill>
                <a:latin typeface="Calibri"/>
                <a:ea typeface="Century Gothic"/>
              </a:rPr>
              <a:t>Développer son empathie et lui apprendre à respecter les différences </a:t>
            </a:r>
            <a:endParaRPr lang="fr-BE" sz="1600" b="0" strike="noStrike" spc="-1">
              <a:latin typeface="Arial"/>
            </a:endParaRPr>
          </a:p>
        </p:txBody>
      </p:sp>
      <p:sp>
        <p:nvSpPr>
          <p:cNvPr id="532" name="CustomShape 10"/>
          <p:cNvSpPr/>
          <p:nvPr/>
        </p:nvSpPr>
        <p:spPr>
          <a:xfrm>
            <a:off x="1796040" y="4185360"/>
            <a:ext cx="4129920" cy="107892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nSpc>
                <a:spcPct val="115000"/>
              </a:lnSpc>
            </a:pPr>
            <a:r>
              <a:rPr lang="fr-BE" sz="1600" b="0" strike="noStrike" spc="-1">
                <a:solidFill>
                  <a:srgbClr val="434343"/>
                </a:solidFill>
                <a:latin typeface="Calibri"/>
                <a:ea typeface="Century Gothic"/>
              </a:rPr>
              <a:t>Aider votre enfant à chercher les bénéfices qu’il a de son attitude et dès lors des solutions pour les obtenir de manière adéquate </a:t>
            </a:r>
            <a:endParaRPr lang="fr-BE" sz="1600" b="0" strike="noStrike" spc="-1">
              <a:latin typeface="Arial"/>
            </a:endParaRPr>
          </a:p>
        </p:txBody>
      </p:sp>
      <p:pic>
        <p:nvPicPr>
          <p:cNvPr id="533" name="Google Shape;496;g948c959bb5_0_164"/>
          <p:cNvPicPr/>
          <p:nvPr/>
        </p:nvPicPr>
        <p:blipFill>
          <a:blip r:embed="rId3"/>
          <a:stretch/>
        </p:blipFill>
        <p:spPr>
          <a:xfrm>
            <a:off x="7560720" y="11880"/>
            <a:ext cx="884520" cy="703080"/>
          </a:xfrm>
          <a:prstGeom prst="rect">
            <a:avLst/>
          </a:prstGeom>
          <a:ln>
            <a:noFill/>
          </a:ln>
        </p:spPr>
      </p:pic>
      <p:sp>
        <p:nvSpPr>
          <p:cNvPr id="534" name="CustomShape 11"/>
          <p:cNvSpPr/>
          <p:nvPr/>
        </p:nvSpPr>
        <p:spPr>
          <a:xfrm>
            <a:off x="5922000" y="809640"/>
            <a:ext cx="3131280" cy="608760"/>
          </a:xfrm>
          <a:prstGeom prst="roundRect">
            <a:avLst>
              <a:gd name="adj" fmla="val 13296"/>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00000"/>
              </a:lnSpc>
            </a:pPr>
            <a:r>
              <a:rPr lang="fr-BE" sz="1600" b="0" strike="noStrike" spc="-1">
                <a:solidFill>
                  <a:srgbClr val="434343"/>
                </a:solidFill>
                <a:latin typeface="Calibri"/>
                <a:ea typeface="Century Gothic"/>
              </a:rPr>
              <a:t>Ne pas accepter des excuses telles que “c’est pour rire”.</a:t>
            </a:r>
            <a:endParaRPr lang="fr-BE" sz="1600" b="0" strike="noStrike" spc="-1">
              <a:latin typeface="Arial"/>
            </a:endParaRPr>
          </a:p>
        </p:txBody>
      </p:sp>
      <p:sp>
        <p:nvSpPr>
          <p:cNvPr id="535" name="CustomShape 12"/>
          <p:cNvSpPr/>
          <p:nvPr/>
        </p:nvSpPr>
        <p:spPr>
          <a:xfrm>
            <a:off x="115200" y="5716440"/>
            <a:ext cx="2855160" cy="107892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nSpc>
                <a:spcPct val="100000"/>
              </a:lnSpc>
            </a:pPr>
            <a:r>
              <a:rPr lang="fr-BE" sz="1600" b="0" strike="noStrike" spc="-1">
                <a:solidFill>
                  <a:srgbClr val="434343"/>
                </a:solidFill>
                <a:latin typeface="Calibri"/>
                <a:ea typeface="Century Gothic"/>
              </a:rPr>
              <a:t>Dire à votre enfant votre confiance en lui, qu’il est capable d’agir autrement</a:t>
            </a:r>
            <a:endParaRPr lang="fr-BE" sz="1600" b="0" strike="noStrike" spc="-1">
              <a:latin typeface="Arial"/>
            </a:endParaRPr>
          </a:p>
        </p:txBody>
      </p:sp>
      <p:sp>
        <p:nvSpPr>
          <p:cNvPr id="536" name="CustomShape 13"/>
          <p:cNvSpPr/>
          <p:nvPr/>
        </p:nvSpPr>
        <p:spPr>
          <a:xfrm>
            <a:off x="885240" y="-59400"/>
            <a:ext cx="7220880" cy="80064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pPr>
            <a:r>
              <a:rPr lang="fr-BE" sz="2800" b="0" strike="noStrike" spc="-1">
                <a:solidFill>
                  <a:srgbClr val="0070C0"/>
                </a:solidFill>
                <a:latin typeface="Arial"/>
                <a:ea typeface="MS Gothic"/>
              </a:rPr>
              <a:t>Soutenir votre enfant s’il est harceleur</a:t>
            </a:r>
            <a:endParaRPr lang="fr-BE" sz="2800" b="0" strike="noStrike" spc="-1">
              <a:latin typeface="Arial"/>
            </a:endParaRPr>
          </a:p>
        </p:txBody>
      </p:sp>
      <p:sp>
        <p:nvSpPr>
          <p:cNvPr id="537" name="CustomShape 14"/>
          <p:cNvSpPr/>
          <p:nvPr/>
        </p:nvSpPr>
        <p:spPr>
          <a:xfrm>
            <a:off x="2808000" y="1351800"/>
            <a:ext cx="3043080" cy="62604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nSpc>
                <a:spcPct val="100000"/>
              </a:lnSpc>
            </a:pPr>
            <a:r>
              <a:rPr lang="fr-BE" sz="1600" b="0" strike="noStrike" spc="-1">
                <a:solidFill>
                  <a:srgbClr val="434343"/>
                </a:solidFill>
                <a:latin typeface="Calibri"/>
                <a:ea typeface="Century Gothic"/>
              </a:rPr>
              <a:t>Inviter votre enfant à mettre des mots sur ses émotions</a:t>
            </a:r>
            <a:endParaRPr lang="fr-BE" sz="1600" b="0" strike="noStrike" spc="-1">
              <a:latin typeface="Arial"/>
            </a:endParaRPr>
          </a:p>
        </p:txBody>
      </p:sp>
      <p:sp>
        <p:nvSpPr>
          <p:cNvPr id="538" name="CustomShape 15"/>
          <p:cNvSpPr/>
          <p:nvPr/>
        </p:nvSpPr>
        <p:spPr>
          <a:xfrm>
            <a:off x="1742040" y="2874960"/>
            <a:ext cx="3815640" cy="117396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15000"/>
              </a:lnSpc>
            </a:pPr>
            <a:r>
              <a:rPr lang="fr-BE" sz="1600" b="0" strike="noStrike" spc="-1">
                <a:solidFill>
                  <a:srgbClr val="434343"/>
                </a:solidFill>
                <a:latin typeface="Calibri"/>
                <a:ea typeface="Century Gothic"/>
              </a:rPr>
              <a:t>Ne nommer le harcèlement auprès de l’enfant que si vous êtes certains qu’il s’agit de cela et que l’enfant l’évoque de lui-même </a:t>
            </a:r>
            <a:endParaRPr lang="fr-BE" sz="1600" b="0" strike="noStrike" spc="-1">
              <a:latin typeface="Arial"/>
            </a:endParaRPr>
          </a:p>
        </p:txBody>
      </p:sp>
      <p:sp>
        <p:nvSpPr>
          <p:cNvPr id="539" name="CustomShape 16"/>
          <p:cNvSpPr/>
          <p:nvPr/>
        </p:nvSpPr>
        <p:spPr>
          <a:xfrm>
            <a:off x="70200" y="2274120"/>
            <a:ext cx="1428480" cy="150048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15000"/>
              </a:lnSpc>
            </a:pPr>
            <a:r>
              <a:rPr lang="fr-BE" sz="1600" b="0" strike="noStrike" spc="-1">
                <a:solidFill>
                  <a:srgbClr val="434343"/>
                </a:solidFill>
                <a:latin typeface="Calibri"/>
                <a:ea typeface="Century Gothic"/>
              </a:rPr>
              <a:t>Prévenir l’école </a:t>
            </a:r>
            <a:endParaRPr lang="fr-BE" sz="1600" b="0" strike="noStrike" spc="-1">
              <a:latin typeface="Arial"/>
            </a:endParaRPr>
          </a:p>
          <a:p>
            <a:pPr algn="ctr">
              <a:lnSpc>
                <a:spcPct val="115000"/>
              </a:lnSpc>
            </a:pPr>
            <a:r>
              <a:rPr lang="fr-BE" sz="1600" b="0" strike="noStrike" spc="-1">
                <a:solidFill>
                  <a:srgbClr val="434343"/>
                </a:solidFill>
                <a:latin typeface="Calibri"/>
                <a:ea typeface="Century Gothic"/>
              </a:rPr>
              <a:t>et en informer l’enfant</a:t>
            </a:r>
            <a:endParaRPr lang="fr-BE" sz="1600" b="0" strike="noStrike" spc="-1">
              <a:latin typeface="Arial"/>
            </a:endParaRPr>
          </a:p>
        </p:txBody>
      </p:sp>
      <p:sp>
        <p:nvSpPr>
          <p:cNvPr id="540" name="CustomShape 17"/>
          <p:cNvSpPr/>
          <p:nvPr/>
        </p:nvSpPr>
        <p:spPr>
          <a:xfrm>
            <a:off x="3407400" y="5992920"/>
            <a:ext cx="3616200" cy="682200"/>
          </a:xfrm>
          <a:prstGeom prst="roundRect">
            <a:avLst>
              <a:gd name="adj" fmla="val 16667"/>
            </a:avLst>
          </a:prstGeom>
          <a:ln>
            <a:round/>
          </a:ln>
        </p:spPr>
        <p:style>
          <a:lnRef idx="2">
            <a:schemeClr val="accent1"/>
          </a:lnRef>
          <a:fillRef idx="1">
            <a:schemeClr val="lt1"/>
          </a:fillRef>
          <a:effectRef idx="0">
            <a:schemeClr val="accent1"/>
          </a:effectRef>
          <a:fontRef idx="minor"/>
        </p:style>
        <p:txBody>
          <a:bodyPr lIns="90000" tIns="91440" rIns="90000" bIns="91440" anchor="ctr">
            <a:noAutofit/>
          </a:bodyPr>
          <a:lstStyle/>
          <a:p>
            <a:pPr algn="ctr">
              <a:lnSpc>
                <a:spcPct val="115000"/>
              </a:lnSpc>
            </a:pPr>
            <a:r>
              <a:rPr lang="fr-BE" sz="1600" b="0" strike="noStrike" spc="-1">
                <a:solidFill>
                  <a:srgbClr val="434343"/>
                </a:solidFill>
                <a:latin typeface="Calibri"/>
                <a:ea typeface="Century Gothic"/>
              </a:rPr>
              <a:t>Soutenir les démarches de l’équipe KiVa intervention</a:t>
            </a:r>
            <a:endParaRPr lang="fr-BE" sz="1600" b="0" strike="noStrike"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5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5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5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5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5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5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5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5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fill="hold" nodeType="clickEffect">
                                  <p:stCondLst>
                                    <p:cond delay="0"/>
                                  </p:stCondLst>
                                  <p:childTnLst>
                                    <p:set>
                                      <p:cBhvr>
                                        <p:cTn id="38" dur="1" fill="hold">
                                          <p:stCondLst>
                                            <p:cond delay="0"/>
                                          </p:stCondLst>
                                        </p:cTn>
                                        <p:tgtEl>
                                          <p:spTgt spid="52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fill="hold" nodeType="clickEffect">
                                  <p:stCondLst>
                                    <p:cond delay="0"/>
                                  </p:stCondLst>
                                  <p:childTnLst>
                                    <p:set>
                                      <p:cBhvr>
                                        <p:cTn id="42" dur="1" fill="hold">
                                          <p:stCondLst>
                                            <p:cond delay="0"/>
                                          </p:stCondLst>
                                        </p:cTn>
                                        <p:tgtEl>
                                          <p:spTgt spid="5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fill="hold" nodeType="clickEffect">
                                  <p:stCondLst>
                                    <p:cond delay="0"/>
                                  </p:stCondLst>
                                  <p:childTnLst>
                                    <p:set>
                                      <p:cBhvr>
                                        <p:cTn id="46" dur="1" fill="hold">
                                          <p:stCondLst>
                                            <p:cond delay="0"/>
                                          </p:stCondLst>
                                        </p:cTn>
                                        <p:tgtEl>
                                          <p:spTgt spid="54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fill="hold" nodeType="clickEffect">
                                  <p:stCondLst>
                                    <p:cond delay="0"/>
                                  </p:stCondLst>
                                  <p:childTnLst>
                                    <p:set>
                                      <p:cBhvr>
                                        <p:cTn id="50" dur="1" fill="hold">
                                          <p:stCondLst>
                                            <p:cond delay="0"/>
                                          </p:stCondLst>
                                        </p:cTn>
                                        <p:tgtEl>
                                          <p:spTgt spid="53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fill="hold" nodeType="clickEffect">
                                  <p:stCondLst>
                                    <p:cond delay="0"/>
                                  </p:stCondLst>
                                  <p:childTnLst>
                                    <p:set>
                                      <p:cBhvr>
                                        <p:cTn id="54" dur="1" fill="hold">
                                          <p:stCondLst>
                                            <p:cond delay="0"/>
                                          </p:stCondLst>
                                        </p:cTn>
                                        <p:tgtEl>
                                          <p:spTgt spid="53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fill="hold" nodeType="clickEffect">
                                  <p:stCondLst>
                                    <p:cond delay="0"/>
                                  </p:stCondLst>
                                  <p:childTnLst>
                                    <p:set>
                                      <p:cBhvr>
                                        <p:cTn id="58" dur="1" fill="hold">
                                          <p:stCondLst>
                                            <p:cond delay="0"/>
                                          </p:stCondLst>
                                        </p:cTn>
                                        <p:tgtEl>
                                          <p:spTgt spid="52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fill="hold" nodeType="clickEffect">
                                  <p:stCondLst>
                                    <p:cond delay="0"/>
                                  </p:stCondLst>
                                  <p:childTnLst>
                                    <p:set>
                                      <p:cBhvr>
                                        <p:cTn id="62" dur="1" fill="hold">
                                          <p:stCondLst>
                                            <p:cond delay="0"/>
                                          </p:stCondLst>
                                        </p:cTn>
                                        <p:tgtEl>
                                          <p:spTgt spid="53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fill="hold" nodeType="clickEffect">
                                  <p:stCondLst>
                                    <p:cond delay="0"/>
                                  </p:stCondLst>
                                  <p:childTnLst>
                                    <p:set>
                                      <p:cBhvr>
                                        <p:cTn id="66" dur="1" fill="hold">
                                          <p:stCondLst>
                                            <p:cond delay="0"/>
                                          </p:stCondLst>
                                        </p:cTn>
                                        <p:tgtEl>
                                          <p:spTgt spid="5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1" name="Google Shape;618;p35"/>
          <p:cNvPicPr/>
          <p:nvPr/>
        </p:nvPicPr>
        <p:blipFill>
          <a:blip r:embed="rId3"/>
          <a:stretch/>
        </p:blipFill>
        <p:spPr>
          <a:xfrm>
            <a:off x="2944800" y="4980600"/>
            <a:ext cx="3254040" cy="1057680"/>
          </a:xfrm>
          <a:prstGeom prst="rect">
            <a:avLst/>
          </a:prstGeom>
          <a:ln>
            <a:noFill/>
          </a:ln>
        </p:spPr>
      </p:pic>
      <p:sp>
        <p:nvSpPr>
          <p:cNvPr id="542" name="CustomShape 1"/>
          <p:cNvSpPr/>
          <p:nvPr/>
        </p:nvSpPr>
        <p:spPr>
          <a:xfrm>
            <a:off x="1988640" y="2566080"/>
            <a:ext cx="5652000" cy="1674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BE" sz="3200" b="1" strike="noStrike" spc="-1">
                <a:solidFill>
                  <a:srgbClr val="000000"/>
                </a:solidFill>
                <a:latin typeface="Calibri"/>
                <a:ea typeface="Calibri"/>
              </a:rPr>
              <a:t>Merci de votre attention !</a:t>
            </a:r>
            <a:endParaRPr lang="fr-BE" sz="3200" b="0" strike="noStrike" spc="-1">
              <a:latin typeface="Arial"/>
            </a:endParaRPr>
          </a:p>
          <a:p>
            <a:pPr algn="ctr">
              <a:lnSpc>
                <a:spcPct val="100000"/>
              </a:lnSpc>
            </a:pPr>
            <a:endParaRPr lang="fr-BE" sz="3200" b="0" strike="noStrike" spc="-1">
              <a:latin typeface="Arial"/>
            </a:endParaRPr>
          </a:p>
          <a:p>
            <a:pPr algn="ctr">
              <a:lnSpc>
                <a:spcPct val="100000"/>
              </a:lnSpc>
            </a:pPr>
            <a:r>
              <a:rPr lang="fr-BE" sz="2000" b="0" strike="noStrike" spc="-1">
                <a:solidFill>
                  <a:srgbClr val="000000"/>
                </a:solidFill>
                <a:latin typeface="Calibri"/>
                <a:ea typeface="Calibri"/>
              </a:rPr>
              <a:t>Plus d’info: </a:t>
            </a:r>
            <a:r>
              <a:rPr lang="fr-BE" sz="2000" b="0" u="sng" strike="noStrike" spc="-1">
                <a:solidFill>
                  <a:srgbClr val="006699"/>
                </a:solidFill>
                <a:uFillTx/>
                <a:latin typeface="Calibri"/>
                <a:ea typeface="Calibri"/>
                <a:hlinkClick r:id="rId4"/>
              </a:rPr>
              <a:t>https://belgique.kivaprogram.net/parents-guide/</a:t>
            </a:r>
            <a:r>
              <a:rPr lang="fr-BE" sz="2000" b="0" strike="noStrike" spc="-1">
                <a:solidFill>
                  <a:srgbClr val="000000"/>
                </a:solidFill>
                <a:latin typeface="Calibri"/>
                <a:ea typeface="Calibri"/>
              </a:rPr>
              <a:t> </a:t>
            </a:r>
            <a:endParaRPr lang="fr-BE" sz="2000" b="0" strike="noStrike" spc="-1">
              <a:latin typeface="Arial"/>
            </a:endParaRPr>
          </a:p>
        </p:txBody>
      </p:sp>
      <p:pic>
        <p:nvPicPr>
          <p:cNvPr id="543" name="Google Shape;621;p35"/>
          <p:cNvPicPr/>
          <p:nvPr/>
        </p:nvPicPr>
        <p:blipFill>
          <a:blip r:embed="rId5"/>
          <a:stretch/>
        </p:blipFill>
        <p:spPr>
          <a:xfrm>
            <a:off x="3755160" y="980280"/>
            <a:ext cx="1632960" cy="1708920"/>
          </a:xfrm>
          <a:prstGeom prst="rect">
            <a:avLst/>
          </a:prstGeom>
          <a:ln>
            <a:noFill/>
          </a:ln>
        </p:spPr>
      </p:pic>
    </p:spTree>
  </p:cSld>
  <p:clrMapOvr>
    <a:masterClrMapping/>
  </p:clrMapOvr>
  <p:transition spd="slow">
    <p:circl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00000"/>
      </a:dk2>
      <a:lt2>
        <a:srgbClr val="808080"/>
      </a:lt2>
      <a:accent1>
        <a:srgbClr val="006699"/>
      </a:accent1>
      <a:accent2>
        <a:srgbClr val="333399"/>
      </a:accent2>
      <a:accent3>
        <a:srgbClr val="FFFFFF"/>
      </a:accent3>
      <a:accent4>
        <a:srgbClr val="000000"/>
      </a:accent4>
      <a:accent5>
        <a:srgbClr val="72C80A"/>
      </a:accent5>
      <a:accent6>
        <a:srgbClr val="FF0000"/>
      </a:accent6>
      <a:hlink>
        <a:srgbClr val="006699"/>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00000"/>
      </a:dk2>
      <a:lt2>
        <a:srgbClr val="808080"/>
      </a:lt2>
      <a:accent1>
        <a:srgbClr val="006699"/>
      </a:accent1>
      <a:accent2>
        <a:srgbClr val="333399"/>
      </a:accent2>
      <a:accent3>
        <a:srgbClr val="FFFFFF"/>
      </a:accent3>
      <a:accent4>
        <a:srgbClr val="000000"/>
      </a:accent4>
      <a:accent5>
        <a:srgbClr val="72C80A"/>
      </a:accent5>
      <a:accent6>
        <a:srgbClr val="FF0000"/>
      </a:accent6>
      <a:hlink>
        <a:srgbClr val="006699"/>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00000"/>
      </a:dk2>
      <a:lt2>
        <a:srgbClr val="808080"/>
      </a:lt2>
      <a:accent1>
        <a:srgbClr val="006699"/>
      </a:accent1>
      <a:accent2>
        <a:srgbClr val="333399"/>
      </a:accent2>
      <a:accent3>
        <a:srgbClr val="FFFFFF"/>
      </a:accent3>
      <a:accent4>
        <a:srgbClr val="000000"/>
      </a:accent4>
      <a:accent5>
        <a:srgbClr val="72C80A"/>
      </a:accent5>
      <a:accent6>
        <a:srgbClr val="FF0000"/>
      </a:accent6>
      <a:hlink>
        <a:srgbClr val="006699"/>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00000"/>
      </a:dk2>
      <a:lt2>
        <a:srgbClr val="808080"/>
      </a:lt2>
      <a:accent1>
        <a:srgbClr val="006699"/>
      </a:accent1>
      <a:accent2>
        <a:srgbClr val="333399"/>
      </a:accent2>
      <a:accent3>
        <a:srgbClr val="FFFFFF"/>
      </a:accent3>
      <a:accent4>
        <a:srgbClr val="000000"/>
      </a:accent4>
      <a:accent5>
        <a:srgbClr val="72C80A"/>
      </a:accent5>
      <a:accent6>
        <a:srgbClr val="FF0000"/>
      </a:accent6>
      <a:hlink>
        <a:srgbClr val="006699"/>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00000"/>
      </a:dk2>
      <a:lt2>
        <a:srgbClr val="808080"/>
      </a:lt2>
      <a:accent1>
        <a:srgbClr val="006699"/>
      </a:accent1>
      <a:accent2>
        <a:srgbClr val="333399"/>
      </a:accent2>
      <a:accent3>
        <a:srgbClr val="FFFFFF"/>
      </a:accent3>
      <a:accent4>
        <a:srgbClr val="000000"/>
      </a:accent4>
      <a:accent5>
        <a:srgbClr val="72C80A"/>
      </a:accent5>
      <a:accent6>
        <a:srgbClr val="FF0000"/>
      </a:accent6>
      <a:hlink>
        <a:srgbClr val="006699"/>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00000"/>
      </a:dk2>
      <a:lt2>
        <a:srgbClr val="808080"/>
      </a:lt2>
      <a:accent1>
        <a:srgbClr val="006699"/>
      </a:accent1>
      <a:accent2>
        <a:srgbClr val="333399"/>
      </a:accent2>
      <a:accent3>
        <a:srgbClr val="FFFFFF"/>
      </a:accent3>
      <a:accent4>
        <a:srgbClr val="000000"/>
      </a:accent4>
      <a:accent5>
        <a:srgbClr val="72C80A"/>
      </a:accent5>
      <a:accent6>
        <a:srgbClr val="FF0000"/>
      </a:accent6>
      <a:hlink>
        <a:srgbClr val="006699"/>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00000"/>
      </a:dk2>
      <a:lt2>
        <a:srgbClr val="808080"/>
      </a:lt2>
      <a:accent1>
        <a:srgbClr val="006699"/>
      </a:accent1>
      <a:accent2>
        <a:srgbClr val="333399"/>
      </a:accent2>
      <a:accent3>
        <a:srgbClr val="FFFFFF"/>
      </a:accent3>
      <a:accent4>
        <a:srgbClr val="000000"/>
      </a:accent4>
      <a:accent5>
        <a:srgbClr val="72C80A"/>
      </a:accent5>
      <a:accent6>
        <a:srgbClr val="FF0000"/>
      </a:accent6>
      <a:hlink>
        <a:srgbClr val="006699"/>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Pohja</Template>
  <TotalTime>1852</TotalTime>
  <Words>3311</Words>
  <Application>Microsoft Office PowerPoint</Application>
  <PresentationFormat>Affichage à l'écran (4:3)</PresentationFormat>
  <Paragraphs>363</Paragraphs>
  <Slides>32</Slides>
  <Notes>21</Notes>
  <HiddenSlides>0</HiddenSlides>
  <MMClips>1</MMClips>
  <ScaleCrop>false</ScaleCrop>
  <HeadingPairs>
    <vt:vector size="6" baseType="variant">
      <vt:variant>
        <vt:lpstr>Polices utilisées</vt:lpstr>
      </vt:variant>
      <vt:variant>
        <vt:i4>15</vt:i4>
      </vt:variant>
      <vt:variant>
        <vt:lpstr>Thème</vt:lpstr>
      </vt:variant>
      <vt:variant>
        <vt:i4>6</vt:i4>
      </vt:variant>
      <vt:variant>
        <vt:lpstr>Titres des diapositives</vt:lpstr>
      </vt:variant>
      <vt:variant>
        <vt:i4>32</vt:i4>
      </vt:variant>
    </vt:vector>
  </HeadingPairs>
  <TitlesOfParts>
    <vt:vector size="53" baseType="lpstr">
      <vt:lpstr>Amatic SC</vt:lpstr>
      <vt:lpstr>Arial</vt:lpstr>
      <vt:lpstr>Avenir</vt:lpstr>
      <vt:lpstr>Bahnschrift Light Condensed</vt:lpstr>
      <vt:lpstr>Calibri</vt:lpstr>
      <vt:lpstr>Calibri Light</vt:lpstr>
      <vt:lpstr>Source Code Pro</vt:lpstr>
      <vt:lpstr>StarSymbol</vt:lpstr>
      <vt:lpstr>Symbol</vt:lpstr>
      <vt:lpstr>Tahoma</vt:lpstr>
      <vt:lpstr>Times New Roman</vt:lpstr>
      <vt:lpstr>Trebuchet MS</vt:lpstr>
      <vt:lpstr>Verdana</vt:lpstr>
      <vt:lpstr>Wingdings</vt:lpstr>
      <vt:lpstr>Wingdings 2</vt:lpstr>
      <vt:lpstr>Office Theme</vt:lpstr>
      <vt:lpstr>Office Theme</vt:lpstr>
      <vt:lpstr>Office Theme</vt:lpstr>
      <vt:lpstr>Office Theme</vt:lpstr>
      <vt:lpstr>Office Theme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Ramona Pulli</dc:creator>
  <dc:description/>
  <cp:lastModifiedBy>Esther Alcala  Recuerda</cp:lastModifiedBy>
  <cp:revision>1319</cp:revision>
  <cp:lastPrinted>2020-10-12T10:36:24Z</cp:lastPrinted>
  <dcterms:modified xsi:type="dcterms:W3CDTF">2023-03-15T08:51:40Z</dcterms:modified>
  <dc:language>fr-BE</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1</vt:i4>
  </property>
  <property fmtid="{D5CDD505-2E9C-101B-9397-08002B2CF9AE}" pid="7" name="Notes">
    <vt:i4>27</vt:i4>
  </property>
  <property fmtid="{D5CDD505-2E9C-101B-9397-08002B2CF9AE}" pid="8" name="PresentationFormat">
    <vt:lpwstr>Affichage à l'écran (4:3)</vt:lpwstr>
  </property>
  <property fmtid="{D5CDD505-2E9C-101B-9397-08002B2CF9AE}" pid="9" name="ScaleCrop">
    <vt:bool>false</vt:bool>
  </property>
  <property fmtid="{D5CDD505-2E9C-101B-9397-08002B2CF9AE}" pid="10" name="ShareDoc">
    <vt:bool>false</vt:bool>
  </property>
  <property fmtid="{D5CDD505-2E9C-101B-9397-08002B2CF9AE}" pid="11" name="Slides">
    <vt:i4>32</vt:i4>
  </property>
</Properties>
</file>